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3"/>
    <p:sldMasterId id="2147483665" r:id="rId4"/>
  </p:sldMasterIdLst>
  <p:notesMasterIdLst>
    <p:notesMasterId r:id="rId6"/>
  </p:notesMasterIdLst>
  <p:sldIdLst>
    <p:sldId id="256" r:id="rId5"/>
    <p:sldId id="257" r:id="rId7"/>
    <p:sldId id="258" r:id="rId8"/>
    <p:sldId id="262" r:id="rId9"/>
    <p:sldId id="281" r:id="rId10"/>
    <p:sldId id="283" r:id="rId11"/>
    <p:sldId id="266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59" r:id="rId21"/>
    <p:sldId id="293" r:id="rId22"/>
    <p:sldId id="294" r:id="rId23"/>
    <p:sldId id="295" r:id="rId24"/>
    <p:sldId id="296" r:id="rId25"/>
    <p:sldId id="260" r:id="rId26"/>
    <p:sldId id="284" r:id="rId27"/>
    <p:sldId id="297" r:id="rId28"/>
    <p:sldId id="299" r:id="rId29"/>
    <p:sldId id="302" r:id="rId30"/>
    <p:sldId id="300" r:id="rId31"/>
    <p:sldId id="301" r:id="rId32"/>
    <p:sldId id="298" r:id="rId33"/>
    <p:sldId id="319" r:id="rId34"/>
    <p:sldId id="320" r:id="rId35"/>
    <p:sldId id="303" r:id="rId36"/>
    <p:sldId id="267" r:id="rId37"/>
    <p:sldId id="268" r:id="rId38"/>
    <p:sldId id="265" r:id="rId39"/>
    <p:sldId id="321" r:id="rId40"/>
    <p:sldId id="322" r:id="rId41"/>
    <p:sldId id="323" r:id="rId42"/>
    <p:sldId id="324" r:id="rId43"/>
    <p:sldId id="325" r:id="rId44"/>
    <p:sldId id="269" r:id="rId45"/>
    <p:sldId id="326" r:id="rId46"/>
    <p:sldId id="327" r:id="rId47"/>
    <p:sldId id="328" r:id="rId48"/>
    <p:sldId id="274" r:id="rId49"/>
    <p:sldId id="275" r:id="rId50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72"/>
    <p:restoredTop sz="93673"/>
  </p:normalViewPr>
  <p:slideViewPr>
    <p:cSldViewPr snapToGrid="0" snapToObjects="1">
      <p:cViewPr varScale="1">
        <p:scale>
          <a:sx n="65" d="100"/>
          <a:sy n="65" d="100"/>
        </p:scale>
        <p:origin x="90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3060A-C448-4830-8A35-86E092927C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这套管理系统可以为每个 </a:t>
            </a:r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bug 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建立工单，该 </a:t>
            </a:r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bug 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发现于哪个机型、什么系统版本、哪个应用中、具体的使用场景是什么，还有手机生成的日志、截图等等都有标准化的格式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在事无巨细的把一个应用可能发生的场景穷举完成以后，每个功能上线之前 </a:t>
            </a:r>
            <a:r>
              <a:rPr lang="en-US" altLang="zh-CN" dirty="0"/>
              <a:t>QA </a:t>
            </a:r>
            <a:r>
              <a:rPr lang="zh-CN" altLang="en-US" dirty="0"/>
              <a:t>都要使用单台设备完成所有用例测试，使用多台设备分别完成核心模块的兼容性测试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10436-429A-4D35-BC94-B09332903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microsoft.com/office/2007/relationships/hdphoto" Target="../media/hdphoto1.wdp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58016" y="0"/>
            <a:ext cx="751162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903466" y="0"/>
            <a:ext cx="6186608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5657850" y="0"/>
            <a:ext cx="723900" cy="165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5657850" y="5200650"/>
            <a:ext cx="723900" cy="165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3325220" y="2134353"/>
            <a:ext cx="5541560" cy="6730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3325220" y="2947863"/>
            <a:ext cx="5541560" cy="17203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3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745"/>
            </a:lvl1pPr>
            <a:lvl2pPr marL="332740" indent="0" algn="ctr">
              <a:buNone/>
              <a:defRPr sz="1455"/>
            </a:lvl2pPr>
            <a:lvl3pPr marL="665480" indent="0" algn="ctr">
              <a:buNone/>
              <a:defRPr sz="1310"/>
            </a:lvl3pPr>
            <a:lvl4pPr marL="998220" indent="0" algn="ctr">
              <a:buNone/>
              <a:defRPr sz="1165"/>
            </a:lvl4pPr>
            <a:lvl5pPr marL="1330960" indent="0" algn="ctr">
              <a:buNone/>
              <a:defRPr sz="1165"/>
            </a:lvl5pPr>
            <a:lvl6pPr marL="1664335" indent="0" algn="ctr">
              <a:buNone/>
              <a:defRPr sz="1165"/>
            </a:lvl6pPr>
            <a:lvl7pPr marL="1997075" indent="0" algn="ctr">
              <a:buNone/>
              <a:defRPr sz="1165"/>
            </a:lvl7pPr>
            <a:lvl8pPr marL="2329815" indent="0" algn="ctr">
              <a:buNone/>
              <a:defRPr sz="1165"/>
            </a:lvl8pPr>
            <a:lvl9pPr marL="2662555" indent="0" algn="ctr">
              <a:buNone/>
              <a:defRPr sz="116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4182" y="242607"/>
            <a:ext cx="9975273" cy="10085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3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745">
                <a:solidFill>
                  <a:schemeClr val="tx1">
                    <a:tint val="75000"/>
                  </a:schemeClr>
                </a:solidFill>
              </a:defRPr>
            </a:lvl1pPr>
            <a:lvl2pPr marL="332740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2pPr>
            <a:lvl3pPr marL="665480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3pPr>
            <a:lvl4pPr marL="998220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4pPr>
            <a:lvl5pPr marL="1330960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5pPr>
            <a:lvl6pPr marL="166433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6pPr>
            <a:lvl7pPr marL="199707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7pPr>
            <a:lvl8pPr marL="232981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8pPr>
            <a:lvl9pPr marL="266255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4182" y="242607"/>
            <a:ext cx="9975273" cy="10085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4909" y="1371320"/>
            <a:ext cx="5447954" cy="50832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55228" y="1371320"/>
            <a:ext cx="5447954" cy="50832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268082" y="1764632"/>
            <a:ext cx="3195386" cy="3195386"/>
          </a:xfrm>
          <a:prstGeom prst="ellipse">
            <a:avLst/>
          </a:prstGeom>
          <a:solidFill>
            <a:schemeClr val="bg1"/>
          </a:solidFill>
          <a:ln w="1905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1268082" y="3025817"/>
            <a:ext cx="3195386" cy="67301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5835816" y="3025066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7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6987337" y="3025065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5835816" y="4787753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18"/>
          <p:cNvSpPr>
            <a:spLocks noGrp="1"/>
          </p:cNvSpPr>
          <p:nvPr>
            <p:ph type="body" sz="quarter" idx="16"/>
          </p:nvPr>
        </p:nvSpPr>
        <p:spPr>
          <a:xfrm>
            <a:off x="6987337" y="4787752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5835816" y="1262377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8"/>
          </p:nvPr>
        </p:nvSpPr>
        <p:spPr>
          <a:xfrm>
            <a:off x="6987337" y="1262376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040"/>
            </a:lvl1pPr>
            <a:lvl2pPr marL="332740" indent="0">
              <a:buNone/>
              <a:defRPr sz="1745"/>
            </a:lvl2pPr>
            <a:lvl3pPr marL="665480" indent="0">
              <a:buNone/>
              <a:defRPr sz="1455"/>
            </a:lvl3pPr>
            <a:lvl4pPr marL="998220" indent="0">
              <a:buNone/>
              <a:defRPr sz="1310"/>
            </a:lvl4pPr>
            <a:lvl5pPr marL="1330960" indent="0">
              <a:buNone/>
              <a:defRPr sz="1310"/>
            </a:lvl5pPr>
            <a:lvl6pPr marL="1664335" indent="0">
              <a:buNone/>
              <a:defRPr sz="1310"/>
            </a:lvl6pPr>
            <a:lvl7pPr marL="1997075" indent="0">
              <a:buNone/>
              <a:defRPr sz="1310"/>
            </a:lvl7pPr>
            <a:lvl8pPr marL="2329815" indent="0">
              <a:buNone/>
              <a:defRPr sz="1310"/>
            </a:lvl8pPr>
            <a:lvl9pPr marL="2662555" indent="0">
              <a:buNone/>
              <a:defRPr sz="131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040"/>
            </a:lvl1pPr>
            <a:lvl2pPr marL="332740" indent="0">
              <a:buNone/>
              <a:defRPr sz="1745"/>
            </a:lvl2pPr>
            <a:lvl3pPr marL="665480" indent="0">
              <a:buNone/>
              <a:defRPr sz="1455"/>
            </a:lvl3pPr>
            <a:lvl4pPr marL="998220" indent="0">
              <a:buNone/>
              <a:defRPr sz="1310"/>
            </a:lvl4pPr>
            <a:lvl5pPr marL="1330960" indent="0">
              <a:buNone/>
              <a:defRPr sz="1310"/>
            </a:lvl5pPr>
            <a:lvl6pPr marL="1664335" indent="0">
              <a:buNone/>
              <a:defRPr sz="1310"/>
            </a:lvl6pPr>
            <a:lvl7pPr marL="1997075" indent="0">
              <a:buNone/>
              <a:defRPr sz="1310"/>
            </a:lvl7pPr>
            <a:lvl8pPr marL="2329815" indent="0">
              <a:buNone/>
              <a:defRPr sz="1310"/>
            </a:lvl8pPr>
            <a:lvl9pPr marL="2662555" indent="0">
              <a:buNone/>
              <a:defRPr sz="131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4182" y="242607"/>
            <a:ext cx="9975273" cy="10085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233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330"/>
            </a:lvl1pPr>
            <a:lvl2pPr>
              <a:defRPr sz="2040"/>
            </a:lvl2pPr>
            <a:lvl3pPr>
              <a:defRPr sz="1745"/>
            </a:lvl3pPr>
            <a:lvl4pPr>
              <a:defRPr sz="1455"/>
            </a:lvl4pPr>
            <a:lvl5pPr>
              <a:defRPr sz="1455"/>
            </a:lvl5pPr>
            <a:lvl6pPr>
              <a:defRPr sz="1455"/>
            </a:lvl6pPr>
            <a:lvl7pPr>
              <a:defRPr sz="1455"/>
            </a:lvl7pPr>
            <a:lvl8pPr>
              <a:defRPr sz="1455"/>
            </a:lvl8pPr>
            <a:lvl9pPr>
              <a:defRPr sz="145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165"/>
            </a:lvl1pPr>
            <a:lvl2pPr marL="332740" indent="0">
              <a:buNone/>
              <a:defRPr sz="1020"/>
            </a:lvl2pPr>
            <a:lvl3pPr marL="665480" indent="0">
              <a:buNone/>
              <a:defRPr sz="875"/>
            </a:lvl3pPr>
            <a:lvl4pPr marL="998220" indent="0">
              <a:buNone/>
              <a:defRPr sz="730"/>
            </a:lvl4pPr>
            <a:lvl5pPr marL="1330960" indent="0">
              <a:buNone/>
              <a:defRPr sz="730"/>
            </a:lvl5pPr>
            <a:lvl6pPr marL="1664335" indent="0">
              <a:buNone/>
              <a:defRPr sz="730"/>
            </a:lvl6pPr>
            <a:lvl7pPr marL="1997075" indent="0">
              <a:buNone/>
              <a:defRPr sz="730"/>
            </a:lvl7pPr>
            <a:lvl8pPr marL="2329815" indent="0">
              <a:buNone/>
              <a:defRPr sz="730"/>
            </a:lvl8pPr>
            <a:lvl9pPr marL="2662555" indent="0">
              <a:buNone/>
              <a:defRPr sz="73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233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330"/>
            </a:lvl1pPr>
            <a:lvl2pPr marL="332740" indent="0">
              <a:buNone/>
              <a:defRPr sz="2040"/>
            </a:lvl2pPr>
            <a:lvl3pPr marL="665480" indent="0">
              <a:buNone/>
              <a:defRPr sz="1745"/>
            </a:lvl3pPr>
            <a:lvl4pPr marL="998220" indent="0">
              <a:buNone/>
              <a:defRPr sz="1455"/>
            </a:lvl4pPr>
            <a:lvl5pPr marL="1330960" indent="0">
              <a:buNone/>
              <a:defRPr sz="1455"/>
            </a:lvl5pPr>
            <a:lvl6pPr marL="1664335" indent="0">
              <a:buNone/>
              <a:defRPr sz="1455"/>
            </a:lvl6pPr>
            <a:lvl7pPr marL="1997075" indent="0">
              <a:buNone/>
              <a:defRPr sz="1455"/>
            </a:lvl7pPr>
            <a:lvl8pPr marL="2329815" indent="0">
              <a:buNone/>
              <a:defRPr sz="1455"/>
            </a:lvl8pPr>
            <a:lvl9pPr marL="2662555" indent="0">
              <a:buNone/>
              <a:defRPr sz="145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455"/>
            </a:lvl1pPr>
            <a:lvl2pPr marL="332740" indent="0">
              <a:buNone/>
              <a:defRPr sz="1310"/>
            </a:lvl2pPr>
            <a:lvl3pPr marL="665480" indent="0">
              <a:buNone/>
              <a:defRPr sz="1165"/>
            </a:lvl3pPr>
            <a:lvl4pPr marL="998220" indent="0">
              <a:buNone/>
              <a:defRPr sz="1020"/>
            </a:lvl4pPr>
            <a:lvl5pPr marL="1330960" indent="0">
              <a:buNone/>
              <a:defRPr sz="1020"/>
            </a:lvl5pPr>
            <a:lvl6pPr marL="1664335" indent="0">
              <a:buNone/>
              <a:defRPr sz="1020"/>
            </a:lvl6pPr>
            <a:lvl7pPr marL="1997075" indent="0">
              <a:buNone/>
              <a:defRPr sz="1020"/>
            </a:lvl7pPr>
            <a:lvl8pPr marL="2329815" indent="0">
              <a:buNone/>
              <a:defRPr sz="1020"/>
            </a:lvl8pPr>
            <a:lvl9pPr marL="2662555" indent="0">
              <a:buNone/>
              <a:defRPr sz="10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4182" y="242607"/>
            <a:ext cx="9975273" cy="10085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3613" y="365125"/>
            <a:ext cx="2779568" cy="608946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4909" y="365125"/>
            <a:ext cx="8177570" cy="608946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84909" y="1371320"/>
            <a:ext cx="11118273" cy="50832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498307" y="1764632"/>
            <a:ext cx="3195386" cy="3195386"/>
          </a:xfrm>
          <a:prstGeom prst="ellipse">
            <a:avLst/>
          </a:prstGeom>
          <a:solidFill>
            <a:schemeClr val="bg1"/>
          </a:solidFill>
          <a:ln w="1905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8307" y="3025817"/>
            <a:ext cx="3195386" cy="67301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41447" y="732988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7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892968" y="732987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18"/>
          <p:cNvSpPr>
            <a:spLocks noGrp="1"/>
          </p:cNvSpPr>
          <p:nvPr>
            <p:ph type="body" sz="quarter" idx="13" hasCustomPrompt="1"/>
          </p:nvPr>
        </p:nvSpPr>
        <p:spPr>
          <a:xfrm>
            <a:off x="7022931" y="732988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14"/>
          </p:nvPr>
        </p:nvSpPr>
        <p:spPr>
          <a:xfrm>
            <a:off x="8174452" y="732987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741447" y="5189558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18"/>
          <p:cNvSpPr>
            <a:spLocks noGrp="1"/>
          </p:cNvSpPr>
          <p:nvPr>
            <p:ph type="body" sz="quarter" idx="16"/>
          </p:nvPr>
        </p:nvSpPr>
        <p:spPr>
          <a:xfrm>
            <a:off x="1892968" y="5189557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7022931" y="5189558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8"/>
          </p:nvPr>
        </p:nvSpPr>
        <p:spPr>
          <a:xfrm>
            <a:off x="8174452" y="5189557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268082" y="1764632"/>
            <a:ext cx="3195386" cy="3195386"/>
          </a:xfrm>
          <a:prstGeom prst="ellipse">
            <a:avLst/>
          </a:prstGeom>
          <a:solidFill>
            <a:schemeClr val="bg1"/>
          </a:solidFill>
          <a:ln w="1905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1268082" y="3025817"/>
            <a:ext cx="3195386" cy="67301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060406" y="1821909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7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7211927" y="1821908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6060406" y="588609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8"/>
          </p:nvPr>
        </p:nvSpPr>
        <p:spPr>
          <a:xfrm>
            <a:off x="7211927" y="588608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19" hasCustomPrompt="1"/>
          </p:nvPr>
        </p:nvSpPr>
        <p:spPr>
          <a:xfrm>
            <a:off x="6060406" y="4288508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18"/>
          <p:cNvSpPr>
            <a:spLocks noGrp="1"/>
          </p:cNvSpPr>
          <p:nvPr>
            <p:ph type="body" sz="quarter" idx="20"/>
          </p:nvPr>
        </p:nvSpPr>
        <p:spPr>
          <a:xfrm>
            <a:off x="7211927" y="4288507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21" hasCustomPrompt="1"/>
          </p:nvPr>
        </p:nvSpPr>
        <p:spPr>
          <a:xfrm>
            <a:off x="6060406" y="3055208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7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7211927" y="3055207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23" hasCustomPrompt="1"/>
          </p:nvPr>
        </p:nvSpPr>
        <p:spPr>
          <a:xfrm>
            <a:off x="6060406" y="5521807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4"/>
          </p:nvPr>
        </p:nvSpPr>
        <p:spPr>
          <a:xfrm>
            <a:off x="7211927" y="5521806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268082" y="1764632"/>
            <a:ext cx="3195386" cy="3195386"/>
          </a:xfrm>
          <a:prstGeom prst="ellipse">
            <a:avLst/>
          </a:prstGeom>
          <a:solidFill>
            <a:schemeClr val="bg1"/>
          </a:solidFill>
          <a:ln w="1905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1268082" y="3025817"/>
            <a:ext cx="3195386" cy="67301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236869" y="1629404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7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7388390" y="1629403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6236869" y="684862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8"/>
          </p:nvPr>
        </p:nvSpPr>
        <p:spPr>
          <a:xfrm>
            <a:off x="7388390" y="684861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9" hasCustomPrompt="1"/>
          </p:nvPr>
        </p:nvSpPr>
        <p:spPr>
          <a:xfrm>
            <a:off x="6236869" y="3518487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20"/>
          </p:nvPr>
        </p:nvSpPr>
        <p:spPr>
          <a:xfrm>
            <a:off x="7388390" y="3518486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18"/>
          <p:cNvSpPr>
            <a:spLocks noGrp="1"/>
          </p:cNvSpPr>
          <p:nvPr>
            <p:ph type="body" sz="quarter" idx="21" hasCustomPrompt="1"/>
          </p:nvPr>
        </p:nvSpPr>
        <p:spPr>
          <a:xfrm>
            <a:off x="6236869" y="2573945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7388390" y="2573944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8" name="文本占位符 18"/>
          <p:cNvSpPr>
            <a:spLocks noGrp="1"/>
          </p:cNvSpPr>
          <p:nvPr>
            <p:ph type="body" sz="quarter" idx="23" hasCustomPrompt="1"/>
          </p:nvPr>
        </p:nvSpPr>
        <p:spPr>
          <a:xfrm>
            <a:off x="6236869" y="5410891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9" name="文本占位符 18"/>
          <p:cNvSpPr>
            <a:spLocks noGrp="1"/>
          </p:cNvSpPr>
          <p:nvPr>
            <p:ph type="body" sz="quarter" idx="24"/>
          </p:nvPr>
        </p:nvSpPr>
        <p:spPr>
          <a:xfrm>
            <a:off x="7388390" y="5410890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0" name="文本占位符 18"/>
          <p:cNvSpPr>
            <a:spLocks noGrp="1"/>
          </p:cNvSpPr>
          <p:nvPr>
            <p:ph type="body" sz="quarter" idx="25" hasCustomPrompt="1"/>
          </p:nvPr>
        </p:nvSpPr>
        <p:spPr>
          <a:xfrm>
            <a:off x="6236869" y="4466349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1" name="文本占位符 18"/>
          <p:cNvSpPr>
            <a:spLocks noGrp="1"/>
          </p:cNvSpPr>
          <p:nvPr>
            <p:ph type="body" sz="quarter" idx="26"/>
          </p:nvPr>
        </p:nvSpPr>
        <p:spPr>
          <a:xfrm>
            <a:off x="7388390" y="4466348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梯形 3"/>
          <p:cNvSpPr/>
          <p:nvPr/>
        </p:nvSpPr>
        <p:spPr>
          <a:xfrm>
            <a:off x="2571750" y="0"/>
            <a:ext cx="6915150" cy="6858000"/>
          </a:xfrm>
          <a:prstGeom prst="trapezoid">
            <a:avLst>
              <a:gd name="adj" fmla="val 14444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/>
          <p:cNvSpPr/>
          <p:nvPr/>
        </p:nvSpPr>
        <p:spPr>
          <a:xfrm>
            <a:off x="2571750" y="0"/>
            <a:ext cx="6915150" cy="6858000"/>
          </a:xfrm>
          <a:prstGeom prst="trapezoid">
            <a:avLst>
              <a:gd name="adj" fmla="val 22777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梯形 5"/>
          <p:cNvSpPr/>
          <p:nvPr/>
        </p:nvSpPr>
        <p:spPr>
          <a:xfrm>
            <a:off x="2571750" y="0"/>
            <a:ext cx="6915150" cy="6858000"/>
          </a:xfrm>
          <a:prstGeom prst="trapezoid">
            <a:avLst>
              <a:gd name="adj" fmla="val 27841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2743200" y="2499560"/>
            <a:ext cx="6572250" cy="1291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XXX</a:t>
            </a:r>
            <a:endParaRPr kumimoji="1"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962400" y="3790950"/>
            <a:ext cx="4171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8"/>
          <p:cNvSpPr>
            <a:spLocks noGrp="1"/>
          </p:cNvSpPr>
          <p:nvPr>
            <p:ph type="body" sz="quarter" idx="19"/>
          </p:nvPr>
        </p:nvSpPr>
        <p:spPr>
          <a:xfrm>
            <a:off x="2743200" y="4033084"/>
            <a:ext cx="6572250" cy="82767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 rot="5400000">
            <a:off x="293519" y="176214"/>
            <a:ext cx="1200152" cy="84772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10"/>
          <p:cNvCxnSpPr/>
          <p:nvPr userDrawn="1"/>
        </p:nvCxnSpPr>
        <p:spPr>
          <a:xfrm>
            <a:off x="1595524" y="690265"/>
            <a:ext cx="38176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1557424" y="249882"/>
            <a:ext cx="38100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TETLE HERE</a:t>
            </a:r>
            <a:endParaRPr lang="zh-CN" altLang="en-US" dirty="0"/>
          </a:p>
        </p:txBody>
      </p:sp>
      <p:sp>
        <p:nvSpPr>
          <p:cNvPr id="7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88795" y="309265"/>
            <a:ext cx="609600" cy="419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 rot="5400000">
            <a:off x="293519" y="176214"/>
            <a:ext cx="1200152" cy="84772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10"/>
          <p:cNvCxnSpPr/>
          <p:nvPr userDrawn="1"/>
        </p:nvCxnSpPr>
        <p:spPr>
          <a:xfrm>
            <a:off x="1595524" y="690265"/>
            <a:ext cx="38176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1557424" y="249882"/>
            <a:ext cx="38100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TETLE HERE</a:t>
            </a:r>
            <a:endParaRPr lang="zh-CN" altLang="en-US" dirty="0"/>
          </a:p>
        </p:txBody>
      </p:sp>
      <p:sp>
        <p:nvSpPr>
          <p:cNvPr id="7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88795" y="309265"/>
            <a:ext cx="609600" cy="419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3753853"/>
            <a:ext cx="12192000" cy="3104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 rot="5400000">
            <a:off x="293519" y="176214"/>
            <a:ext cx="1200152" cy="84772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10"/>
          <p:cNvCxnSpPr/>
          <p:nvPr userDrawn="1"/>
        </p:nvCxnSpPr>
        <p:spPr>
          <a:xfrm>
            <a:off x="1595524" y="690265"/>
            <a:ext cx="38176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1557424" y="249882"/>
            <a:ext cx="38100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TETLE HERE</a:t>
            </a:r>
            <a:endParaRPr lang="zh-CN" altLang="en-US" dirty="0"/>
          </a:p>
        </p:txBody>
      </p:sp>
      <p:sp>
        <p:nvSpPr>
          <p:cNvPr id="7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88795" y="309265"/>
            <a:ext cx="609600" cy="419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17" name="椭圆 16"/>
          <p:cNvSpPr/>
          <p:nvPr userDrawn="1"/>
        </p:nvSpPr>
        <p:spPr>
          <a:xfrm>
            <a:off x="5262562" y="2724149"/>
            <a:ext cx="1552575" cy="15525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4755355" y="2216942"/>
            <a:ext cx="2566988" cy="2566988"/>
          </a:xfrm>
          <a:prstGeom prst="ellipse">
            <a:avLst/>
          </a:prstGeom>
          <a:noFill/>
          <a:ln w="635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4216001" y="1677588"/>
            <a:ext cx="3645695" cy="3645695"/>
          </a:xfrm>
          <a:prstGeom prst="ellipse">
            <a:avLst/>
          </a:prstGeom>
          <a:noFill/>
          <a:ln w="635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3698673" y="1160260"/>
            <a:ext cx="4680349" cy="4680349"/>
          </a:xfrm>
          <a:prstGeom prst="ellipse">
            <a:avLst/>
          </a:prstGeom>
          <a:noFill/>
          <a:ln w="635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3113182" y="574769"/>
            <a:ext cx="5851330" cy="5851330"/>
          </a:xfrm>
          <a:prstGeom prst="ellipse">
            <a:avLst/>
          </a:prstGeom>
          <a:noFill/>
          <a:ln w="635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1597511" y="-940902"/>
            <a:ext cx="8882671" cy="8882671"/>
          </a:xfrm>
          <a:prstGeom prst="ellipse">
            <a:avLst/>
          </a:prstGeom>
          <a:noFill/>
          <a:ln w="635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3.xml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7" name="页脚占位符 1026"/>
          <p:cNvSpPr>
            <a:spLocks noGrp="1"/>
          </p:cNvSpPr>
          <p:nvPr>
            <p:ph type="ftr" sz="quarter" idx="3"/>
          </p:nvPr>
        </p:nvSpPr>
        <p:spPr>
          <a:xfrm>
            <a:off x="4156364" y="6252882"/>
            <a:ext cx="3879273" cy="470647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ctr"/>
          <a:lstStyle>
            <a:lvl1pPr algn="ctr">
              <a:defRPr sz="1235" b="0">
                <a:ea typeface="宋体" panose="02010600030101010101" pitchFamily="2" charset="-122"/>
              </a:defRPr>
            </a:lvl1pPr>
          </a:lstStyle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8" name="灯片编号占位符 1027"/>
          <p:cNvSpPr>
            <a:spLocks noGrp="1"/>
          </p:cNvSpPr>
          <p:nvPr>
            <p:ph type="sldNum" sz="quarter" idx="4"/>
          </p:nvPr>
        </p:nvSpPr>
        <p:spPr>
          <a:xfrm>
            <a:off x="8774545" y="6252882"/>
            <a:ext cx="2493818" cy="470647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 anchor="ctr"/>
          <a:lstStyle>
            <a:lvl1pPr algn="r">
              <a:defRPr sz="1235" b="0"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 idx="1"/>
          </p:nvPr>
        </p:nvSpPr>
        <p:spPr>
          <a:xfrm>
            <a:off x="484909" y="1371320"/>
            <a:ext cx="11118273" cy="5083268"/>
          </a:xfrm>
          <a:prstGeom prst="rect">
            <a:avLst/>
          </a:prstGeom>
          <a:noFill/>
          <a:ln w="9525">
            <a:noFill/>
          </a:ln>
        </p:spPr>
        <p:txBody>
          <a:bodyPr lIns="100012" tIns="49212" rIns="100012" bIns="49212"/>
          <a:p>
            <a:pPr lvl="0"/>
            <a:r>
              <a:rPr lang="en-US" altLang="zh-CN" dirty="0"/>
              <a:t>Body Text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pic>
        <p:nvPicPr>
          <p:cNvPr id="1038" name="图片 1037" descr="图形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flipV="1">
            <a:off x="0" y="6454588"/>
            <a:ext cx="12192000" cy="403412"/>
          </a:xfrm>
          <a:prstGeom prst="rect">
            <a:avLst/>
          </a:prstGeom>
          <a:solidFill>
            <a:srgbClr val="FFBA55"/>
          </a:solidFill>
          <a:ln w="9525">
            <a:noFill/>
          </a:ln>
        </p:spPr>
      </p:pic>
      <p:sp>
        <p:nvSpPr>
          <p:cNvPr id="1039" name="文本框 1038"/>
          <p:cNvSpPr txBox="1"/>
          <p:nvPr userDrawn="1"/>
        </p:nvSpPr>
        <p:spPr>
          <a:xfrm>
            <a:off x="0" y="0"/>
            <a:ext cx="12192000" cy="32258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56078"/>
                  <a:invGamma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85000"/>
              </a:lnSpc>
              <a:spcBef>
                <a:spcPct val="50000"/>
              </a:spcBef>
            </a:pPr>
            <a:r>
              <a:rPr lang="zh-CN" altLang="en-US" sz="1765" b="0" dirty="0">
                <a:solidFill>
                  <a:srgbClr val="0004EE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如何运用鱼骨图和5</a:t>
            </a:r>
            <a:r>
              <a:rPr lang="en-US" altLang="zh-CN" sz="1765" b="0">
                <a:solidFill>
                  <a:srgbClr val="0004EE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WHY</a:t>
            </a:r>
            <a:r>
              <a:rPr lang="zh-CN" altLang="en-US" sz="1765" b="0" dirty="0">
                <a:solidFill>
                  <a:srgbClr val="0004EE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法                                                                  </a:t>
            </a:r>
            <a:r>
              <a:rPr lang="zh-CN" altLang="en-US" sz="1765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全面班组管理教材</a:t>
            </a:r>
            <a:endParaRPr lang="zh-CN" altLang="en-US" sz="1765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1040" name="图片 1039" descr="爱威标志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896985" y="6444784"/>
            <a:ext cx="1295015" cy="413216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/>
  <p:txStyles>
    <p:titleStyle>
      <a:lvl1pPr marL="0" lvl="0" indent="0" algn="r" defTabSz="868680" rtl="0" eaLnBrk="0" fontAlgn="base" latinLnBrk="0" hangingPunct="0">
        <a:lnSpc>
          <a:spcPct val="85000"/>
        </a:lnSpc>
        <a:spcBef>
          <a:spcPct val="0"/>
        </a:spcBef>
        <a:spcAft>
          <a:spcPct val="0"/>
        </a:spcAft>
        <a:buNone/>
        <a:defRPr sz="247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1780" lvl="0" indent="-271780" algn="l" defTabSz="868680" rtl="0" eaLnBrk="0" fontAlgn="base" latinLnBrk="0" hangingPunct="0">
        <a:lnSpc>
          <a:spcPct val="88000"/>
        </a:lnSpc>
        <a:spcBef>
          <a:spcPts val="130"/>
        </a:spcBef>
        <a:spcAft>
          <a:spcPct val="0"/>
        </a:spcAft>
        <a:buClr>
          <a:srgbClr val="FF0000"/>
        </a:buClr>
        <a:buSzPct val="75000"/>
        <a:buFont typeface="Monotype Sorts" pitchFamily="2" charset="2"/>
        <a:buChar char="u"/>
        <a:defRPr sz="212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51510" lvl="1" indent="-217170" algn="l" defTabSz="868680" rtl="0" eaLnBrk="0" fontAlgn="base" latinLnBrk="0" hangingPunct="0">
        <a:lnSpc>
          <a:spcPct val="88000"/>
        </a:lnSpc>
        <a:spcBef>
          <a:spcPts val="130"/>
        </a:spcBef>
        <a:spcAft>
          <a:spcPct val="0"/>
        </a:spcAft>
        <a:buClr>
          <a:srgbClr val="FF0000"/>
        </a:buClr>
        <a:buSzPct val="100000"/>
        <a:buFont typeface="Monotype Sorts" pitchFamily="2" charset="2"/>
        <a:buChar char="–"/>
        <a:defRPr sz="159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88390" lvl="2" indent="-220345" algn="l" defTabSz="868680" rtl="0" eaLnBrk="0" fontAlgn="base" latinLnBrk="0" hangingPunct="0">
        <a:lnSpc>
          <a:spcPct val="88000"/>
        </a:lnSpc>
        <a:spcBef>
          <a:spcPts val="130"/>
        </a:spcBef>
        <a:spcAft>
          <a:spcPct val="0"/>
        </a:spcAft>
        <a:buClr>
          <a:srgbClr val="FF0000"/>
        </a:buClr>
        <a:buSzPct val="100000"/>
        <a:buFont typeface="Monotype Sorts" pitchFamily="2" charset="2"/>
        <a:buChar char="»"/>
        <a:defRPr sz="159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468120" lvl="3" indent="-162560" algn="l" defTabSz="868680" rtl="0" eaLnBrk="0" fontAlgn="base" latinLnBrk="0" hangingPunct="0">
        <a:lnSpc>
          <a:spcPct val="88000"/>
        </a:lnSpc>
        <a:spcBef>
          <a:spcPts val="130"/>
        </a:spcBef>
        <a:spcAft>
          <a:spcPct val="0"/>
        </a:spcAft>
        <a:buClr>
          <a:srgbClr val="FF0000"/>
        </a:buClr>
        <a:buSzPct val="75000"/>
        <a:buFont typeface="Monotype Sorts" pitchFamily="2" charset="2"/>
        <a:buChar char="u"/>
        <a:defRPr sz="12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903730" lvl="4" indent="-164465" algn="l" defTabSz="868680" rtl="0" eaLnBrk="0" fontAlgn="base" latinLnBrk="0" hangingPunct="0">
        <a:lnSpc>
          <a:spcPct val="88000"/>
        </a:lnSpc>
        <a:spcBef>
          <a:spcPts val="130"/>
        </a:spcBef>
        <a:spcAft>
          <a:spcPct val="0"/>
        </a:spcAft>
        <a:buClr>
          <a:srgbClr val="FF0000"/>
        </a:buClr>
        <a:buSzPct val="100000"/>
        <a:buFont typeface="Monotype Sorts" pitchFamily="2" charset="2"/>
        <a:buChar char="–"/>
        <a:defRPr sz="12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18690" lvl="5" indent="-201930" algn="l" defTabSz="868680" rtl="0" eaLnBrk="0" fontAlgn="base" latinLnBrk="0" hangingPunct="0">
        <a:lnSpc>
          <a:spcPct val="88000"/>
        </a:lnSpc>
        <a:spcBef>
          <a:spcPts val="130"/>
        </a:spcBef>
        <a:spcAft>
          <a:spcPct val="0"/>
        </a:spcAft>
        <a:buClr>
          <a:srgbClr val="FF0000"/>
        </a:buClr>
        <a:buSzPct val="100000"/>
        <a:buFont typeface="Monotype Sorts" pitchFamily="2" charset="2"/>
        <a:buChar char="–"/>
        <a:defRPr sz="12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621915" lvl="6" indent="-201930" algn="l" defTabSz="868680" rtl="0" eaLnBrk="0" fontAlgn="base" latinLnBrk="0" hangingPunct="0">
        <a:lnSpc>
          <a:spcPct val="88000"/>
        </a:lnSpc>
        <a:spcBef>
          <a:spcPts val="130"/>
        </a:spcBef>
        <a:spcAft>
          <a:spcPct val="0"/>
        </a:spcAft>
        <a:buClr>
          <a:srgbClr val="FF0000"/>
        </a:buClr>
        <a:buSzPct val="100000"/>
        <a:buFont typeface="Monotype Sorts" pitchFamily="2" charset="2"/>
        <a:buChar char="–"/>
        <a:defRPr sz="12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025775" lvl="7" indent="-201930" algn="l" defTabSz="868680" rtl="0" eaLnBrk="0" fontAlgn="base" latinLnBrk="0" hangingPunct="0">
        <a:lnSpc>
          <a:spcPct val="88000"/>
        </a:lnSpc>
        <a:spcBef>
          <a:spcPts val="130"/>
        </a:spcBef>
        <a:spcAft>
          <a:spcPct val="0"/>
        </a:spcAft>
        <a:buClr>
          <a:srgbClr val="FF0000"/>
        </a:buClr>
        <a:buSzPct val="100000"/>
        <a:buFont typeface="Monotype Sorts" pitchFamily="2" charset="2"/>
        <a:buChar char="–"/>
        <a:defRPr sz="12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429000" lvl="8" indent="-201930" algn="l" defTabSz="868680" rtl="0" eaLnBrk="0" fontAlgn="base" latinLnBrk="0" hangingPunct="0">
        <a:lnSpc>
          <a:spcPct val="88000"/>
        </a:lnSpc>
        <a:spcBef>
          <a:spcPts val="130"/>
        </a:spcBef>
        <a:spcAft>
          <a:spcPct val="0"/>
        </a:spcAft>
        <a:buClr>
          <a:srgbClr val="FF0000"/>
        </a:buClr>
        <a:buSzPct val="100000"/>
        <a:buFont typeface="Monotype Sorts" pitchFamily="2" charset="2"/>
        <a:buChar char="–"/>
        <a:defRPr sz="12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807085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12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03225" lvl="1" indent="0" algn="l" defTabSz="807085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10" b="1" i="0" u="none" kern="1200" baseline="0">
          <a:solidFill>
            <a:schemeClr val="bg1"/>
          </a:solidFill>
          <a:latin typeface="MS PGothic" panose="020B0600070205080204" pitchFamily="34" charset="-128"/>
          <a:ea typeface="宋体" panose="02010600030101010101" pitchFamily="2" charset="-122"/>
          <a:cs typeface="+mn-cs"/>
        </a:defRPr>
      </a:lvl2pPr>
      <a:lvl3pPr marL="807085" lvl="2" indent="0" algn="l" defTabSz="807085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10" b="1" i="0" u="none" kern="1200" baseline="0">
          <a:solidFill>
            <a:schemeClr val="bg1"/>
          </a:solidFill>
          <a:latin typeface="MS PGothic" panose="020B0600070205080204" pitchFamily="34" charset="-128"/>
          <a:ea typeface="宋体" panose="02010600030101010101" pitchFamily="2" charset="-122"/>
          <a:cs typeface="+mn-cs"/>
        </a:defRPr>
      </a:lvl3pPr>
      <a:lvl4pPr marL="1210310" lvl="3" indent="0" algn="l" defTabSz="807085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10" b="1" i="0" u="none" kern="1200" baseline="0">
          <a:solidFill>
            <a:schemeClr val="bg1"/>
          </a:solidFill>
          <a:latin typeface="MS PGothic" panose="020B0600070205080204" pitchFamily="34" charset="-128"/>
          <a:ea typeface="宋体" panose="02010600030101010101" pitchFamily="2" charset="-122"/>
          <a:cs typeface="+mn-cs"/>
        </a:defRPr>
      </a:lvl4pPr>
      <a:lvl5pPr marL="1613535" lvl="4" indent="0" algn="l" defTabSz="807085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10" b="1" i="0" u="none" kern="1200" baseline="0">
          <a:solidFill>
            <a:schemeClr val="bg1"/>
          </a:solidFill>
          <a:latin typeface="MS PGothic" panose="020B0600070205080204" pitchFamily="34" charset="-128"/>
          <a:ea typeface="宋体" panose="02010600030101010101" pitchFamily="2" charset="-122"/>
          <a:cs typeface="+mn-cs"/>
        </a:defRPr>
      </a:lvl5pPr>
      <a:lvl6pPr marL="2016760" lvl="5" indent="0" algn="l" defTabSz="807085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10" b="1" i="0" u="none" kern="1200" baseline="0">
          <a:solidFill>
            <a:schemeClr val="bg1"/>
          </a:solidFill>
          <a:latin typeface="MS PGothic" panose="020B0600070205080204" pitchFamily="34" charset="-128"/>
          <a:ea typeface="宋体" panose="02010600030101010101" pitchFamily="2" charset="-122"/>
          <a:cs typeface="+mn-cs"/>
        </a:defRPr>
      </a:lvl6pPr>
      <a:lvl7pPr marL="2420620" lvl="6" indent="0" algn="l" defTabSz="807085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10" b="1" i="0" u="none" kern="1200" baseline="0">
          <a:solidFill>
            <a:schemeClr val="bg1"/>
          </a:solidFill>
          <a:latin typeface="MS PGothic" panose="020B0600070205080204" pitchFamily="34" charset="-128"/>
          <a:ea typeface="宋体" panose="02010600030101010101" pitchFamily="2" charset="-122"/>
          <a:cs typeface="+mn-cs"/>
        </a:defRPr>
      </a:lvl7pPr>
      <a:lvl8pPr marL="2823845" lvl="7" indent="0" algn="l" defTabSz="807085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10" b="1" i="0" u="none" kern="1200" baseline="0">
          <a:solidFill>
            <a:schemeClr val="bg1"/>
          </a:solidFill>
          <a:latin typeface="MS PGothic" panose="020B0600070205080204" pitchFamily="34" charset="-128"/>
          <a:ea typeface="宋体" panose="02010600030101010101" pitchFamily="2" charset="-122"/>
          <a:cs typeface="+mn-cs"/>
        </a:defRPr>
      </a:lvl8pPr>
      <a:lvl9pPr marL="3227070" lvl="8" indent="0" algn="l" defTabSz="807085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10" b="1" i="0" u="none" kern="1200" baseline="0">
          <a:solidFill>
            <a:schemeClr val="bg1"/>
          </a:solidFill>
          <a:latin typeface="MS PGothic" panose="020B0600070205080204" pitchFamily="34" charset="-128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GIF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8375" y="2111915"/>
            <a:ext cx="6395250" cy="673016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15</a:t>
            </a:r>
            <a:r>
              <a:rPr lang="zh-CN" altLang="en-US" dirty="0"/>
              <a:t>章  稳定和发布阶段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姓名 </a:t>
            </a:r>
            <a:r>
              <a:rPr kumimoji="1" lang="en-US" altLang="zh-CN" dirty="0"/>
              <a:t>|</a:t>
            </a:r>
            <a:r>
              <a:rPr kumimoji="1" lang="zh-CN" altLang="en-US" dirty="0"/>
              <a:t> 张佳航  </a:t>
            </a:r>
            <a:r>
              <a:rPr kumimoji="1" lang="en-US" altLang="zh-CN" dirty="0"/>
              <a:t>2117218035</a:t>
            </a:r>
            <a:endParaRPr kumimoji="1" lang="en-US" altLang="zh-CN" dirty="0"/>
          </a:p>
          <a:p>
            <a:r>
              <a:rPr kumimoji="1" lang="zh-CN" altLang="en-US" dirty="0"/>
              <a:t>          胡   悦  </a:t>
            </a:r>
            <a:r>
              <a:rPr kumimoji="1" lang="en-US" altLang="zh-CN" dirty="0"/>
              <a:t>2018218039</a:t>
            </a:r>
            <a:endParaRPr kumimoji="1" lang="en-US" altLang="zh-CN" dirty="0"/>
          </a:p>
          <a:p>
            <a:r>
              <a:rPr kumimoji="1" lang="zh-CN" altLang="en-US" dirty="0"/>
              <a:t>          闫明路  </a:t>
            </a:r>
            <a:r>
              <a:rPr kumimoji="1" lang="en-US" altLang="zh-CN" dirty="0"/>
              <a:t>2018216151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13490" y="296183"/>
            <a:ext cx="6679040" cy="332379"/>
          </a:xfrm>
        </p:spPr>
        <p:txBody>
          <a:bodyPr/>
          <a:lstStyle/>
          <a:p>
            <a:r>
              <a:rPr kumimoji="1" lang="zh-CN" altLang="en-US" dirty="0"/>
              <a:t>一般的发布流程，这里分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种情况介绍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84" y="1705232"/>
            <a:ext cx="3917092" cy="39170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20" y="1606378"/>
            <a:ext cx="3917092" cy="3917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8" y="-16582"/>
            <a:ext cx="1417119" cy="14171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98" y="1515015"/>
            <a:ext cx="9477128" cy="25309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32550" y="2562166"/>
            <a:ext cx="1025611" cy="11738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18486" y="2533532"/>
            <a:ext cx="1025611" cy="11738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90702" y="4393844"/>
            <a:ext cx="100965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10161" y="4702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165"/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</a:t>
            </a:r>
            <a:r>
              <a:rPr lang="en-US" altLang="zh-CN" dirty="0" err="1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nfc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偏底层的模块，则由开发组长负责进行测试。</a:t>
            </a:r>
            <a:endParaRPr lang="en-US" altLang="zh-CN" dirty="0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90702" y="5613031"/>
            <a:ext cx="100965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10161" y="57485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165"/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</a:t>
            </a:r>
            <a:r>
              <a:rPr lang="en-US" altLang="zh-CN" dirty="0" err="1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nfc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钱包或者门禁这个功能是交给这个项目团队负责。</a:t>
            </a:r>
            <a:endParaRPr lang="en-US" altLang="zh-CN" dirty="0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910161" y="319264"/>
            <a:ext cx="6679040" cy="332379"/>
          </a:xfrm>
        </p:spPr>
        <p:txBody>
          <a:bodyPr/>
          <a:lstStyle/>
          <a:p>
            <a:pPr defTabSz="685165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先发布再改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bug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8" y="-16582"/>
            <a:ext cx="1417119" cy="1417119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90702" y="3001959"/>
            <a:ext cx="100965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10161" y="33809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165"/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内测版（</a:t>
            </a:r>
            <a:r>
              <a:rPr lang="en-US" altLang="zh-CN" dirty="0" err="1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Alpha,Beta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）发布</a:t>
            </a:r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小米一般是发布</a:t>
            </a:r>
            <a:r>
              <a:rPr lang="en-US" altLang="zh-CN" dirty="0" err="1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miui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论坛，供人们抢先内测。</a:t>
            </a:r>
            <a:endParaRPr lang="en-US" altLang="zh-CN" dirty="0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90702" y="4603381"/>
            <a:ext cx="100965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10161" y="4719965"/>
            <a:ext cx="8556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en-US" altLang="zh-CN" dirty="0" err="1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Miui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上的内测人员反馈</a:t>
            </a:r>
            <a:r>
              <a:rPr lang="en-US" altLang="zh-CN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bug.MIUI</a:t>
            </a:r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内部使用的是 </a:t>
            </a:r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JIRA 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来做软件项目管理。</a:t>
            </a:r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JIRA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</a:t>
            </a:r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的功能，小米公司得到反馈的</a:t>
            </a:r>
            <a:r>
              <a:rPr lang="en-US" altLang="zh-CN" b="1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bug,</a:t>
            </a:r>
            <a:r>
              <a:rPr lang="zh-CN" altLang="en-US" b="1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指定专人负责每一个</a:t>
            </a:r>
            <a:r>
              <a:rPr lang="en-US" altLang="zh-CN" b="1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bug.</a:t>
            </a:r>
            <a:endParaRPr lang="en-US" altLang="zh-CN" dirty="0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90702" y="5765431"/>
            <a:ext cx="100965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46085" y="61512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165"/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稳定版（</a:t>
            </a:r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RTO.RTM</a:t>
            </a:r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）发布</a:t>
            </a:r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endParaRPr lang="en-US" altLang="zh-CN" dirty="0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7" name="组 61"/>
          <p:cNvGrpSpPr/>
          <p:nvPr/>
        </p:nvGrpSpPr>
        <p:grpSpPr>
          <a:xfrm>
            <a:off x="8998416" y="2177426"/>
            <a:ext cx="1467757" cy="1314745"/>
            <a:chOff x="3087757" y="4295775"/>
            <a:chExt cx="1467757" cy="1314745"/>
          </a:xfrm>
        </p:grpSpPr>
        <p:sp>
          <p:nvSpPr>
            <p:cNvPr id="18" name="椭圆 17"/>
            <p:cNvSpPr/>
            <p:nvPr/>
          </p:nvSpPr>
          <p:spPr>
            <a:xfrm>
              <a:off x="3161108" y="4295775"/>
              <a:ext cx="1314745" cy="1314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087757" y="4768481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开发</a:t>
              </a:r>
              <a:endParaRPr lang="zh-CN" altLang="en-US" b="1" dirty="0"/>
            </a:p>
          </p:txBody>
        </p:sp>
      </p:grpSp>
      <p:grpSp>
        <p:nvGrpSpPr>
          <p:cNvPr id="20" name="组 61"/>
          <p:cNvGrpSpPr/>
          <p:nvPr/>
        </p:nvGrpSpPr>
        <p:grpSpPr>
          <a:xfrm>
            <a:off x="4562829" y="1302631"/>
            <a:ext cx="1467757" cy="1314745"/>
            <a:chOff x="3087757" y="4295775"/>
            <a:chExt cx="1467757" cy="1314745"/>
          </a:xfrm>
        </p:grpSpPr>
        <p:sp>
          <p:nvSpPr>
            <p:cNvPr id="21" name="椭圆 20"/>
            <p:cNvSpPr/>
            <p:nvPr/>
          </p:nvSpPr>
          <p:spPr>
            <a:xfrm>
              <a:off x="3161108" y="4295775"/>
              <a:ext cx="1314745" cy="1314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087757" y="4768481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测试</a:t>
              </a:r>
              <a:endParaRPr lang="zh-CN" altLang="en-US" b="1" dirty="0"/>
            </a:p>
          </p:txBody>
        </p:sp>
      </p:grpSp>
      <p:grpSp>
        <p:nvGrpSpPr>
          <p:cNvPr id="23" name="组 61"/>
          <p:cNvGrpSpPr/>
          <p:nvPr/>
        </p:nvGrpSpPr>
        <p:grpSpPr>
          <a:xfrm>
            <a:off x="8926149" y="619628"/>
            <a:ext cx="1467757" cy="1314745"/>
            <a:chOff x="3087757" y="4295775"/>
            <a:chExt cx="1467757" cy="1314745"/>
          </a:xfrm>
        </p:grpSpPr>
        <p:sp>
          <p:nvSpPr>
            <p:cNvPr id="24" name="椭圆 23"/>
            <p:cNvSpPr/>
            <p:nvPr/>
          </p:nvSpPr>
          <p:spPr>
            <a:xfrm>
              <a:off x="3161108" y="4295775"/>
              <a:ext cx="1314745" cy="1314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87757" y="4768481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项目经理</a:t>
              </a:r>
              <a:endParaRPr lang="zh-CN" altLang="en-US" b="1" dirty="0"/>
            </a:p>
          </p:txBody>
        </p:sp>
      </p:grpSp>
      <p:grpSp>
        <p:nvGrpSpPr>
          <p:cNvPr id="26" name="组 6"/>
          <p:cNvGrpSpPr/>
          <p:nvPr/>
        </p:nvGrpSpPr>
        <p:grpSpPr>
          <a:xfrm>
            <a:off x="1600352" y="1096613"/>
            <a:ext cx="1837438" cy="1837438"/>
            <a:chOff x="7034656" y="805309"/>
            <a:chExt cx="1837438" cy="1837438"/>
          </a:xfrm>
        </p:grpSpPr>
        <p:sp>
          <p:nvSpPr>
            <p:cNvPr id="27" name="椭圆 26"/>
            <p:cNvSpPr/>
            <p:nvPr/>
          </p:nvSpPr>
          <p:spPr>
            <a:xfrm>
              <a:off x="7034656" y="805309"/>
              <a:ext cx="1837438" cy="1837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219496" y="1522462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发布</a:t>
              </a:r>
              <a:endParaRPr lang="zh-CN" altLang="en-US" b="1" dirty="0"/>
            </a:p>
          </p:txBody>
        </p:sp>
      </p:grpSp>
      <p:cxnSp>
        <p:nvCxnSpPr>
          <p:cNvPr id="3" name="直接箭头连接符 2"/>
          <p:cNvCxnSpPr/>
          <p:nvPr/>
        </p:nvCxnSpPr>
        <p:spPr>
          <a:xfrm>
            <a:off x="3437790" y="2037561"/>
            <a:ext cx="1241383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6316726" y="1465903"/>
            <a:ext cx="162334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bug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5956754" y="2015332"/>
            <a:ext cx="462826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563232" y="307364"/>
            <a:ext cx="2582563" cy="333788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/>
          <p:cNvCxnSpPr>
            <a:endCxn id="7" idx="1"/>
          </p:cNvCxnSpPr>
          <p:nvPr/>
        </p:nvCxnSpPr>
        <p:spPr>
          <a:xfrm>
            <a:off x="7830384" y="1924831"/>
            <a:ext cx="732848" cy="51473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6" y="-5803"/>
            <a:ext cx="1268837" cy="1273369"/>
          </a:xfrm>
          <a:prstGeom prst="rect">
            <a:avLst/>
          </a:prstGeom>
        </p:spPr>
      </p:pic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13490" y="296183"/>
            <a:ext cx="6679040" cy="332379"/>
          </a:xfrm>
        </p:spPr>
        <p:txBody>
          <a:bodyPr/>
          <a:lstStyle/>
          <a:p>
            <a:pPr defTabSz="685165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先改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bug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再发布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 61"/>
          <p:cNvGrpSpPr/>
          <p:nvPr/>
        </p:nvGrpSpPr>
        <p:grpSpPr>
          <a:xfrm>
            <a:off x="8265881" y="2506451"/>
            <a:ext cx="1467757" cy="1314745"/>
            <a:chOff x="3087757" y="4295775"/>
            <a:chExt cx="1467757" cy="1314745"/>
          </a:xfrm>
        </p:grpSpPr>
        <p:sp>
          <p:nvSpPr>
            <p:cNvPr id="7" name="椭圆 6"/>
            <p:cNvSpPr/>
            <p:nvPr/>
          </p:nvSpPr>
          <p:spPr>
            <a:xfrm>
              <a:off x="3161108" y="4295775"/>
              <a:ext cx="1314745" cy="1314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87757" y="4768481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开发</a:t>
              </a:r>
              <a:endParaRPr lang="zh-CN" altLang="en-US" b="1" dirty="0"/>
            </a:p>
          </p:txBody>
        </p:sp>
      </p:grpSp>
      <p:grpSp>
        <p:nvGrpSpPr>
          <p:cNvPr id="9" name="组 61"/>
          <p:cNvGrpSpPr/>
          <p:nvPr/>
        </p:nvGrpSpPr>
        <p:grpSpPr>
          <a:xfrm>
            <a:off x="3802124" y="1687987"/>
            <a:ext cx="1467757" cy="1314745"/>
            <a:chOff x="3087757" y="4295775"/>
            <a:chExt cx="1467757" cy="1314745"/>
          </a:xfrm>
        </p:grpSpPr>
        <p:sp>
          <p:nvSpPr>
            <p:cNvPr id="10" name="椭圆 9"/>
            <p:cNvSpPr/>
            <p:nvPr/>
          </p:nvSpPr>
          <p:spPr>
            <a:xfrm>
              <a:off x="3161108" y="4295775"/>
              <a:ext cx="1314745" cy="1314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087757" y="4768481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测试</a:t>
              </a:r>
              <a:endParaRPr lang="zh-CN" altLang="en-US" b="1" dirty="0"/>
            </a:p>
          </p:txBody>
        </p:sp>
      </p:grpSp>
      <p:grpSp>
        <p:nvGrpSpPr>
          <p:cNvPr id="12" name="组 61"/>
          <p:cNvGrpSpPr/>
          <p:nvPr/>
        </p:nvGrpSpPr>
        <p:grpSpPr>
          <a:xfrm>
            <a:off x="8192530" y="845948"/>
            <a:ext cx="1467757" cy="1314745"/>
            <a:chOff x="3087757" y="4295775"/>
            <a:chExt cx="1467757" cy="1314745"/>
          </a:xfrm>
        </p:grpSpPr>
        <p:sp>
          <p:nvSpPr>
            <p:cNvPr id="13" name="椭圆 12"/>
            <p:cNvSpPr/>
            <p:nvPr/>
          </p:nvSpPr>
          <p:spPr>
            <a:xfrm>
              <a:off x="3161108" y="4295775"/>
              <a:ext cx="1314745" cy="1314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087757" y="4768481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项目经理</a:t>
              </a:r>
              <a:endParaRPr lang="zh-CN" altLang="en-US" b="1" dirty="0"/>
            </a:p>
          </p:txBody>
        </p:sp>
      </p:grpSp>
      <p:grpSp>
        <p:nvGrpSpPr>
          <p:cNvPr id="15" name="组 7"/>
          <p:cNvGrpSpPr/>
          <p:nvPr/>
        </p:nvGrpSpPr>
        <p:grpSpPr>
          <a:xfrm>
            <a:off x="1299266" y="1550023"/>
            <a:ext cx="1590675" cy="1590675"/>
            <a:chOff x="3470672" y="1214439"/>
            <a:chExt cx="1590675" cy="1590675"/>
          </a:xfrm>
        </p:grpSpPr>
        <p:sp>
          <p:nvSpPr>
            <p:cNvPr id="16" name="椭圆 15"/>
            <p:cNvSpPr/>
            <p:nvPr/>
          </p:nvSpPr>
          <p:spPr>
            <a:xfrm>
              <a:off x="3470672" y="1214439"/>
              <a:ext cx="1590675" cy="1590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532492" y="1847702"/>
              <a:ext cx="14677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Alpha, Beta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18" name="直接箭头连接符 17"/>
          <p:cNvCxnSpPr/>
          <p:nvPr/>
        </p:nvCxnSpPr>
        <p:spPr>
          <a:xfrm>
            <a:off x="2646957" y="2394603"/>
            <a:ext cx="1241383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637037" y="1747350"/>
            <a:ext cx="162334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bug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174211" y="2265881"/>
            <a:ext cx="462826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780689" y="557913"/>
            <a:ext cx="2582563" cy="333788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>
            <a:endCxn id="14" idx="1"/>
          </p:cNvCxnSpPr>
          <p:nvPr/>
        </p:nvCxnSpPr>
        <p:spPr>
          <a:xfrm flipV="1">
            <a:off x="7047841" y="1503320"/>
            <a:ext cx="1144689" cy="67206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3" idx="4"/>
          </p:cNvCxnSpPr>
          <p:nvPr/>
        </p:nvCxnSpPr>
        <p:spPr>
          <a:xfrm flipH="1">
            <a:off x="8923253" y="2160693"/>
            <a:ext cx="1" cy="369332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066459" y="2131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任务分配</a:t>
            </a:r>
            <a:endParaRPr lang="zh-CN" altLang="en-US" dirty="0"/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4919410" y="2806774"/>
            <a:ext cx="3626526" cy="495688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3" idx="1"/>
          </p:cNvCxnSpPr>
          <p:nvPr/>
        </p:nvCxnSpPr>
        <p:spPr>
          <a:xfrm flipV="1">
            <a:off x="4853010" y="1038488"/>
            <a:ext cx="3605411" cy="708862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 6"/>
          <p:cNvGrpSpPr/>
          <p:nvPr/>
        </p:nvGrpSpPr>
        <p:grpSpPr>
          <a:xfrm>
            <a:off x="10354562" y="518815"/>
            <a:ext cx="1837438" cy="1837438"/>
            <a:chOff x="7034656" y="805309"/>
            <a:chExt cx="1837438" cy="1837438"/>
          </a:xfrm>
        </p:grpSpPr>
        <p:sp>
          <p:nvSpPr>
            <p:cNvPr id="36" name="椭圆 35"/>
            <p:cNvSpPr/>
            <p:nvPr/>
          </p:nvSpPr>
          <p:spPr>
            <a:xfrm>
              <a:off x="7034656" y="805309"/>
              <a:ext cx="1837438" cy="1837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219496" y="1522462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发布</a:t>
              </a:r>
              <a:endParaRPr lang="zh-CN" altLang="en-US" b="1" dirty="0"/>
            </a:p>
          </p:txBody>
        </p:sp>
      </p:grpSp>
      <p:cxnSp>
        <p:nvCxnSpPr>
          <p:cNvPr id="38" name="直接箭头连接符 37"/>
          <p:cNvCxnSpPr/>
          <p:nvPr/>
        </p:nvCxnSpPr>
        <p:spPr>
          <a:xfrm>
            <a:off x="9508676" y="1437534"/>
            <a:ext cx="1241383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590702" y="4393844"/>
            <a:ext cx="100965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10161" y="4702660"/>
            <a:ext cx="7382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测试人员发现</a:t>
            </a:r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Redmine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上提交一张工单给负责的项目经理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93570" y="5646990"/>
            <a:ext cx="100965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945977" y="5944586"/>
            <a:ext cx="7382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项目经理负责任务分配，将任务划分为不同解决途径给开发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6" y="-5803"/>
            <a:ext cx="1268837" cy="1273369"/>
          </a:xfrm>
          <a:prstGeom prst="rect">
            <a:avLst/>
          </a:prstGeom>
        </p:spPr>
      </p:pic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13490" y="296183"/>
            <a:ext cx="6679040" cy="332379"/>
          </a:xfrm>
        </p:spPr>
        <p:txBody>
          <a:bodyPr/>
          <a:lstStyle/>
          <a:p>
            <a:pPr defTabSz="685165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先改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bug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再发布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 61"/>
          <p:cNvGrpSpPr/>
          <p:nvPr/>
        </p:nvGrpSpPr>
        <p:grpSpPr>
          <a:xfrm>
            <a:off x="8265881" y="2506451"/>
            <a:ext cx="1467757" cy="1314745"/>
            <a:chOff x="3087757" y="4295775"/>
            <a:chExt cx="1467757" cy="1314745"/>
          </a:xfrm>
        </p:grpSpPr>
        <p:sp>
          <p:nvSpPr>
            <p:cNvPr id="7" name="椭圆 6"/>
            <p:cNvSpPr/>
            <p:nvPr/>
          </p:nvSpPr>
          <p:spPr>
            <a:xfrm>
              <a:off x="3161108" y="4295775"/>
              <a:ext cx="1314745" cy="1314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87757" y="4768481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开发</a:t>
              </a:r>
              <a:endParaRPr lang="zh-CN" altLang="en-US" b="1" dirty="0"/>
            </a:p>
          </p:txBody>
        </p:sp>
      </p:grpSp>
      <p:grpSp>
        <p:nvGrpSpPr>
          <p:cNvPr id="9" name="组 61"/>
          <p:cNvGrpSpPr/>
          <p:nvPr/>
        </p:nvGrpSpPr>
        <p:grpSpPr>
          <a:xfrm>
            <a:off x="3802124" y="1687987"/>
            <a:ext cx="1467757" cy="1314745"/>
            <a:chOff x="3087757" y="4295775"/>
            <a:chExt cx="1467757" cy="1314745"/>
          </a:xfrm>
        </p:grpSpPr>
        <p:sp>
          <p:nvSpPr>
            <p:cNvPr id="10" name="椭圆 9"/>
            <p:cNvSpPr/>
            <p:nvPr/>
          </p:nvSpPr>
          <p:spPr>
            <a:xfrm>
              <a:off x="3161108" y="4295775"/>
              <a:ext cx="1314745" cy="1314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087757" y="4768481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测试</a:t>
              </a:r>
              <a:endParaRPr lang="zh-CN" altLang="en-US" b="1" dirty="0"/>
            </a:p>
          </p:txBody>
        </p:sp>
      </p:grpSp>
      <p:grpSp>
        <p:nvGrpSpPr>
          <p:cNvPr id="12" name="组 61"/>
          <p:cNvGrpSpPr/>
          <p:nvPr/>
        </p:nvGrpSpPr>
        <p:grpSpPr>
          <a:xfrm>
            <a:off x="8192530" y="845948"/>
            <a:ext cx="1467757" cy="1314745"/>
            <a:chOff x="3087757" y="4295775"/>
            <a:chExt cx="1467757" cy="1314745"/>
          </a:xfrm>
        </p:grpSpPr>
        <p:sp>
          <p:nvSpPr>
            <p:cNvPr id="13" name="椭圆 12"/>
            <p:cNvSpPr/>
            <p:nvPr/>
          </p:nvSpPr>
          <p:spPr>
            <a:xfrm>
              <a:off x="3161108" y="4295775"/>
              <a:ext cx="1314745" cy="1314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087757" y="4768481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项目经理</a:t>
              </a:r>
              <a:endParaRPr lang="zh-CN" altLang="en-US" b="1" dirty="0"/>
            </a:p>
          </p:txBody>
        </p:sp>
      </p:grpSp>
      <p:grpSp>
        <p:nvGrpSpPr>
          <p:cNvPr id="15" name="组 7"/>
          <p:cNvGrpSpPr/>
          <p:nvPr/>
        </p:nvGrpSpPr>
        <p:grpSpPr>
          <a:xfrm>
            <a:off x="1299266" y="1550023"/>
            <a:ext cx="1590675" cy="1590675"/>
            <a:chOff x="3470672" y="1214439"/>
            <a:chExt cx="1590675" cy="1590675"/>
          </a:xfrm>
        </p:grpSpPr>
        <p:sp>
          <p:nvSpPr>
            <p:cNvPr id="16" name="椭圆 15"/>
            <p:cNvSpPr/>
            <p:nvPr/>
          </p:nvSpPr>
          <p:spPr>
            <a:xfrm>
              <a:off x="3470672" y="1214439"/>
              <a:ext cx="1590675" cy="1590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532492" y="1847702"/>
              <a:ext cx="14677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Alpha, Beta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18" name="直接箭头连接符 17"/>
          <p:cNvCxnSpPr/>
          <p:nvPr/>
        </p:nvCxnSpPr>
        <p:spPr>
          <a:xfrm>
            <a:off x="2646957" y="2394603"/>
            <a:ext cx="1241383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637037" y="1747350"/>
            <a:ext cx="162334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bug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174211" y="2265881"/>
            <a:ext cx="462826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780689" y="557913"/>
            <a:ext cx="2582563" cy="333788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>
            <a:endCxn id="14" idx="1"/>
          </p:cNvCxnSpPr>
          <p:nvPr/>
        </p:nvCxnSpPr>
        <p:spPr>
          <a:xfrm flipV="1">
            <a:off x="7047841" y="1503320"/>
            <a:ext cx="1144689" cy="67206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3" idx="4"/>
          </p:cNvCxnSpPr>
          <p:nvPr/>
        </p:nvCxnSpPr>
        <p:spPr>
          <a:xfrm flipH="1">
            <a:off x="8923253" y="2160693"/>
            <a:ext cx="1" cy="369332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066459" y="2131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任务分配</a:t>
            </a:r>
            <a:endParaRPr lang="zh-CN" altLang="en-US" dirty="0"/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4919410" y="2806774"/>
            <a:ext cx="3626526" cy="495688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3" idx="1"/>
          </p:cNvCxnSpPr>
          <p:nvPr/>
        </p:nvCxnSpPr>
        <p:spPr>
          <a:xfrm flipV="1">
            <a:off x="4853010" y="1038488"/>
            <a:ext cx="3605411" cy="708862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 6"/>
          <p:cNvGrpSpPr/>
          <p:nvPr/>
        </p:nvGrpSpPr>
        <p:grpSpPr>
          <a:xfrm>
            <a:off x="10354562" y="518815"/>
            <a:ext cx="1837438" cy="1837438"/>
            <a:chOff x="7034656" y="805309"/>
            <a:chExt cx="1837438" cy="1837438"/>
          </a:xfrm>
        </p:grpSpPr>
        <p:sp>
          <p:nvSpPr>
            <p:cNvPr id="36" name="椭圆 35"/>
            <p:cNvSpPr/>
            <p:nvPr/>
          </p:nvSpPr>
          <p:spPr>
            <a:xfrm>
              <a:off x="7034656" y="805309"/>
              <a:ext cx="1837438" cy="1837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219496" y="1522462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发布</a:t>
              </a:r>
              <a:endParaRPr lang="zh-CN" altLang="en-US" b="1" dirty="0"/>
            </a:p>
          </p:txBody>
        </p:sp>
      </p:grpSp>
      <p:cxnSp>
        <p:nvCxnSpPr>
          <p:cNvPr id="38" name="直接箭头连接符 37"/>
          <p:cNvCxnSpPr/>
          <p:nvPr/>
        </p:nvCxnSpPr>
        <p:spPr>
          <a:xfrm>
            <a:off x="9508676" y="1437534"/>
            <a:ext cx="1241383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590702" y="4393844"/>
            <a:ext cx="100965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10161" y="4702660"/>
            <a:ext cx="7382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zh-CN" altLang="en-US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开发改完</a:t>
            </a:r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返回测试，最后由项目经理决定是否发布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13490" y="296183"/>
            <a:ext cx="6679040" cy="332379"/>
          </a:xfrm>
        </p:spPr>
        <p:txBody>
          <a:bodyPr/>
          <a:lstStyle/>
          <a:p>
            <a:r>
              <a:rPr kumimoji="1" lang="zh-CN" altLang="en-US" dirty="0"/>
              <a:t>一般的发布流程，这里分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种情况介绍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24" y="1451919"/>
            <a:ext cx="2113005" cy="21130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838" y="1187257"/>
            <a:ext cx="2565983" cy="21955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3595" y="3991529"/>
            <a:ext cx="4477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关于商业机密。万一被某些友商拿去拆解，在</a:t>
            </a:r>
            <a:r>
              <a:rPr lang="en-US" altLang="zh-CN" dirty="0" err="1">
                <a:solidFill>
                  <a:schemeClr val="bg1"/>
                </a:solidFill>
              </a:rPr>
              <a:t>miui</a:t>
            </a:r>
            <a:r>
              <a:rPr lang="zh-CN" altLang="en-US" dirty="0">
                <a:solidFill>
                  <a:schemeClr val="bg1"/>
                </a:solidFill>
              </a:rPr>
              <a:t>正式版之前发布，然后说</a:t>
            </a:r>
            <a:r>
              <a:rPr lang="en-US" altLang="zh-CN" dirty="0" err="1">
                <a:solidFill>
                  <a:schemeClr val="bg1"/>
                </a:solidFill>
              </a:rPr>
              <a:t>miui</a:t>
            </a:r>
            <a:r>
              <a:rPr lang="zh-CN" altLang="en-US" dirty="0">
                <a:solidFill>
                  <a:schemeClr val="bg1"/>
                </a:solidFill>
              </a:rPr>
              <a:t>抄袭怎么办？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3595" y="5317267"/>
            <a:ext cx="461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个别小白不会救机，去售后数据全丢的问题，甚至有要求</a:t>
            </a:r>
            <a:r>
              <a:rPr lang="en-US" altLang="zh-CN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miui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赔偿损失的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14839" y="3863114"/>
            <a:ext cx="2936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流程特别慢，变更复杂。很可能跟不上友商的变化。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14839" y="4994101"/>
            <a:ext cx="29366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需要大量的测试人员进行事无巨细的测试，这是很高的成本。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BUG </a:t>
            </a:r>
            <a:r>
              <a:rPr kumimoji="1" lang="zh-CN" altLang="en-US" dirty="0"/>
              <a:t>的分级处理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BUG</a:t>
            </a:r>
            <a:r>
              <a:rPr kumimoji="1" lang="zh-CN" altLang="en-US" dirty="0"/>
              <a:t>的分级处理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4979194" y="2505075"/>
            <a:ext cx="2314575" cy="2314575"/>
          </a:xfrm>
          <a:prstGeom prst="ellipse">
            <a:avLst/>
          </a:prstGeom>
          <a:solidFill>
            <a:schemeClr val="tx1"/>
          </a:solidFill>
          <a:ln w="190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4"/>
          <p:cNvCxnSpPr>
            <a:stCxn id="26" idx="7"/>
            <a:endCxn id="28" idx="3"/>
          </p:cNvCxnSpPr>
          <p:nvPr/>
        </p:nvCxnSpPr>
        <p:spPr>
          <a:xfrm flipV="1">
            <a:off x="6954807" y="2373660"/>
            <a:ext cx="348936" cy="4703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6"/>
          <p:cNvCxnSpPr>
            <a:stCxn id="30" idx="5"/>
            <a:endCxn id="26" idx="1"/>
          </p:cNvCxnSpPr>
          <p:nvPr/>
        </p:nvCxnSpPr>
        <p:spPr>
          <a:xfrm>
            <a:off x="4828398" y="2572165"/>
            <a:ext cx="489758" cy="2718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0"/>
          <p:cNvCxnSpPr>
            <a:stCxn id="34" idx="7"/>
            <a:endCxn id="26" idx="3"/>
          </p:cNvCxnSpPr>
          <p:nvPr/>
        </p:nvCxnSpPr>
        <p:spPr>
          <a:xfrm flipV="1">
            <a:off x="4280929" y="4480688"/>
            <a:ext cx="1037227" cy="69594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12"/>
          <p:cNvCxnSpPr/>
          <p:nvPr/>
        </p:nvCxnSpPr>
        <p:spPr>
          <a:xfrm flipV="1">
            <a:off x="5333103" y="4819650"/>
            <a:ext cx="428625" cy="145241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4921147" y="5810247"/>
            <a:ext cx="823911" cy="8239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14"/>
          <p:cNvCxnSpPr>
            <a:stCxn id="26" idx="5"/>
            <a:endCxn id="38" idx="1"/>
          </p:cNvCxnSpPr>
          <p:nvPr/>
        </p:nvCxnSpPr>
        <p:spPr>
          <a:xfrm>
            <a:off x="6954807" y="4480688"/>
            <a:ext cx="998217" cy="7453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 61"/>
          <p:cNvGrpSpPr/>
          <p:nvPr/>
        </p:nvGrpSpPr>
        <p:grpSpPr>
          <a:xfrm>
            <a:off x="3085373" y="4984095"/>
            <a:ext cx="1467757" cy="1314745"/>
            <a:chOff x="3087757" y="4295775"/>
            <a:chExt cx="1467757" cy="1314745"/>
          </a:xfrm>
        </p:grpSpPr>
        <p:sp>
          <p:nvSpPr>
            <p:cNvPr id="34" name="椭圆 33"/>
            <p:cNvSpPr/>
            <p:nvPr/>
          </p:nvSpPr>
          <p:spPr>
            <a:xfrm>
              <a:off x="3161108" y="4295775"/>
              <a:ext cx="1314745" cy="13147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087757" y="4768481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Major</a:t>
              </a:r>
              <a:endParaRPr lang="zh-CN" altLang="en-US" b="1" dirty="0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7711074" y="4984095"/>
            <a:ext cx="1652137" cy="1652137"/>
            <a:chOff x="7711074" y="4984095"/>
            <a:chExt cx="1652137" cy="1652137"/>
          </a:xfrm>
        </p:grpSpPr>
        <p:sp>
          <p:nvSpPr>
            <p:cNvPr id="38" name="椭圆 37"/>
            <p:cNvSpPr/>
            <p:nvPr/>
          </p:nvSpPr>
          <p:spPr>
            <a:xfrm>
              <a:off x="7711074" y="4984095"/>
              <a:ext cx="1652137" cy="16521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803263" y="5610520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Normal</a:t>
              </a:r>
              <a:endParaRPr lang="zh-CN" altLang="en-US" b="1" dirty="0"/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470672" y="1214439"/>
            <a:ext cx="1590675" cy="1590675"/>
            <a:chOff x="3470672" y="1214439"/>
            <a:chExt cx="1590675" cy="1590675"/>
          </a:xfrm>
        </p:grpSpPr>
        <p:sp>
          <p:nvSpPr>
            <p:cNvPr id="30" name="椭圆 29"/>
            <p:cNvSpPr/>
            <p:nvPr/>
          </p:nvSpPr>
          <p:spPr>
            <a:xfrm>
              <a:off x="3470672" y="1214439"/>
              <a:ext cx="1590675" cy="1590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532492" y="1847702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Critical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7034656" y="805309"/>
            <a:ext cx="1837438" cy="1837438"/>
            <a:chOff x="7034656" y="805309"/>
            <a:chExt cx="1837438" cy="1837438"/>
          </a:xfrm>
        </p:grpSpPr>
        <p:sp>
          <p:nvSpPr>
            <p:cNvPr id="28" name="椭圆 27"/>
            <p:cNvSpPr/>
            <p:nvPr/>
          </p:nvSpPr>
          <p:spPr>
            <a:xfrm>
              <a:off x="7034656" y="805309"/>
              <a:ext cx="1837438" cy="1837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219496" y="1522462"/>
              <a:ext cx="146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Block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3" name="Freeform 234"/>
          <p:cNvSpPr>
            <a:spLocks noEditPoints="1"/>
          </p:cNvSpPr>
          <p:nvPr/>
        </p:nvSpPr>
        <p:spPr bwMode="auto">
          <a:xfrm>
            <a:off x="5702248" y="3071814"/>
            <a:ext cx="837509" cy="1230091"/>
          </a:xfrm>
          <a:custGeom>
            <a:avLst/>
            <a:gdLst/>
            <a:ahLst/>
            <a:cxnLst>
              <a:cxn ang="0">
                <a:pos x="90" y="470"/>
              </a:cxn>
              <a:cxn ang="0">
                <a:pos x="0" y="436"/>
              </a:cxn>
              <a:cxn ang="0">
                <a:pos x="64" y="270"/>
              </a:cxn>
              <a:cxn ang="0">
                <a:pos x="106" y="292"/>
              </a:cxn>
              <a:cxn ang="0">
                <a:pos x="154" y="302"/>
              </a:cxn>
              <a:cxn ang="0">
                <a:pos x="256" y="270"/>
              </a:cxn>
              <a:cxn ang="0">
                <a:pos x="258" y="408"/>
              </a:cxn>
              <a:cxn ang="0">
                <a:pos x="166" y="302"/>
              </a:cxn>
              <a:cxn ang="0">
                <a:pos x="192" y="300"/>
              </a:cxn>
              <a:cxn ang="0">
                <a:pos x="236" y="282"/>
              </a:cxn>
              <a:cxn ang="0">
                <a:pos x="256" y="270"/>
              </a:cxn>
              <a:cxn ang="0">
                <a:pos x="160" y="286"/>
              </a:cxn>
              <a:cxn ang="0">
                <a:pos x="188" y="284"/>
              </a:cxn>
              <a:cxn ang="0">
                <a:pos x="216" y="274"/>
              </a:cxn>
              <a:cxn ang="0">
                <a:pos x="240" y="262"/>
              </a:cxn>
              <a:cxn ang="0">
                <a:pos x="262" y="244"/>
              </a:cxn>
              <a:cxn ang="0">
                <a:pos x="278" y="222"/>
              </a:cxn>
              <a:cxn ang="0">
                <a:pos x="292" y="198"/>
              </a:cxn>
              <a:cxn ang="0">
                <a:pos x="300" y="172"/>
              </a:cxn>
              <a:cxn ang="0">
                <a:pos x="304" y="142"/>
              </a:cxn>
              <a:cxn ang="0">
                <a:pos x="302" y="128"/>
              </a:cxn>
              <a:cxn ang="0">
                <a:pos x="296" y="100"/>
              </a:cxn>
              <a:cxn ang="0">
                <a:pos x="286" y="74"/>
              </a:cxn>
              <a:cxn ang="0">
                <a:pos x="270" y="52"/>
              </a:cxn>
              <a:cxn ang="0">
                <a:pos x="252" y="32"/>
              </a:cxn>
              <a:cxn ang="0">
                <a:pos x="228" y="16"/>
              </a:cxn>
              <a:cxn ang="0">
                <a:pos x="202" y="6"/>
              </a:cxn>
              <a:cxn ang="0">
                <a:pos x="174" y="0"/>
              </a:cxn>
              <a:cxn ang="0">
                <a:pos x="160" y="0"/>
              </a:cxn>
              <a:cxn ang="0">
                <a:pos x="130" y="2"/>
              </a:cxn>
              <a:cxn ang="0">
                <a:pos x="104" y="10"/>
              </a:cxn>
              <a:cxn ang="0">
                <a:pos x="80" y="24"/>
              </a:cxn>
              <a:cxn ang="0">
                <a:pos x="58" y="42"/>
              </a:cxn>
              <a:cxn ang="0">
                <a:pos x="40" y="62"/>
              </a:cxn>
              <a:cxn ang="0">
                <a:pos x="28" y="86"/>
              </a:cxn>
              <a:cxn ang="0">
                <a:pos x="20" y="114"/>
              </a:cxn>
              <a:cxn ang="0">
                <a:pos x="16" y="142"/>
              </a:cxn>
              <a:cxn ang="0">
                <a:pos x="18" y="158"/>
              </a:cxn>
              <a:cxn ang="0">
                <a:pos x="22" y="186"/>
              </a:cxn>
              <a:cxn ang="0">
                <a:pos x="34" y="212"/>
              </a:cxn>
              <a:cxn ang="0">
                <a:pos x="50" y="234"/>
              </a:cxn>
              <a:cxn ang="0">
                <a:pos x="68" y="254"/>
              </a:cxn>
              <a:cxn ang="0">
                <a:pos x="92" y="268"/>
              </a:cxn>
              <a:cxn ang="0">
                <a:pos x="118" y="280"/>
              </a:cxn>
              <a:cxn ang="0">
                <a:pos x="146" y="286"/>
              </a:cxn>
              <a:cxn ang="0">
                <a:pos x="160" y="286"/>
              </a:cxn>
              <a:cxn ang="0">
                <a:pos x="104" y="222"/>
              </a:cxn>
              <a:cxn ang="0">
                <a:pos x="80" y="126"/>
              </a:cxn>
              <a:cxn ang="0">
                <a:pos x="160" y="64"/>
              </a:cxn>
              <a:cxn ang="0">
                <a:pos x="240" y="126"/>
              </a:cxn>
              <a:cxn ang="0">
                <a:pos x="216" y="222"/>
              </a:cxn>
            </a:cxnLst>
            <a:rect l="0" t="0" r="r" b="b"/>
            <a:pathLst>
              <a:path w="320" h="470">
                <a:moveTo>
                  <a:pt x="154" y="302"/>
                </a:moveTo>
                <a:lnTo>
                  <a:pt x="90" y="470"/>
                </a:lnTo>
                <a:lnTo>
                  <a:pt x="62" y="408"/>
                </a:lnTo>
                <a:lnTo>
                  <a:pt x="0" y="436"/>
                </a:lnTo>
                <a:lnTo>
                  <a:pt x="64" y="270"/>
                </a:lnTo>
                <a:lnTo>
                  <a:pt x="64" y="270"/>
                </a:lnTo>
                <a:lnTo>
                  <a:pt x="84" y="282"/>
                </a:lnTo>
                <a:lnTo>
                  <a:pt x="106" y="292"/>
                </a:lnTo>
                <a:lnTo>
                  <a:pt x="128" y="300"/>
                </a:lnTo>
                <a:lnTo>
                  <a:pt x="154" y="302"/>
                </a:lnTo>
                <a:lnTo>
                  <a:pt x="154" y="302"/>
                </a:lnTo>
                <a:close/>
                <a:moveTo>
                  <a:pt x="256" y="270"/>
                </a:moveTo>
                <a:lnTo>
                  <a:pt x="320" y="436"/>
                </a:lnTo>
                <a:lnTo>
                  <a:pt x="258" y="408"/>
                </a:lnTo>
                <a:lnTo>
                  <a:pt x="230" y="470"/>
                </a:lnTo>
                <a:lnTo>
                  <a:pt x="166" y="302"/>
                </a:lnTo>
                <a:lnTo>
                  <a:pt x="166" y="302"/>
                </a:lnTo>
                <a:lnTo>
                  <a:pt x="192" y="300"/>
                </a:lnTo>
                <a:lnTo>
                  <a:pt x="214" y="292"/>
                </a:lnTo>
                <a:lnTo>
                  <a:pt x="236" y="282"/>
                </a:lnTo>
                <a:lnTo>
                  <a:pt x="256" y="270"/>
                </a:lnTo>
                <a:lnTo>
                  <a:pt x="256" y="270"/>
                </a:lnTo>
                <a:close/>
                <a:moveTo>
                  <a:pt x="160" y="286"/>
                </a:moveTo>
                <a:lnTo>
                  <a:pt x="160" y="286"/>
                </a:lnTo>
                <a:lnTo>
                  <a:pt x="174" y="286"/>
                </a:lnTo>
                <a:lnTo>
                  <a:pt x="188" y="284"/>
                </a:lnTo>
                <a:lnTo>
                  <a:pt x="202" y="280"/>
                </a:lnTo>
                <a:lnTo>
                  <a:pt x="216" y="274"/>
                </a:lnTo>
                <a:lnTo>
                  <a:pt x="228" y="268"/>
                </a:lnTo>
                <a:lnTo>
                  <a:pt x="240" y="262"/>
                </a:lnTo>
                <a:lnTo>
                  <a:pt x="252" y="254"/>
                </a:lnTo>
                <a:lnTo>
                  <a:pt x="262" y="244"/>
                </a:lnTo>
                <a:lnTo>
                  <a:pt x="270" y="234"/>
                </a:lnTo>
                <a:lnTo>
                  <a:pt x="278" y="222"/>
                </a:lnTo>
                <a:lnTo>
                  <a:pt x="286" y="212"/>
                </a:lnTo>
                <a:lnTo>
                  <a:pt x="292" y="198"/>
                </a:lnTo>
                <a:lnTo>
                  <a:pt x="296" y="186"/>
                </a:lnTo>
                <a:lnTo>
                  <a:pt x="300" y="172"/>
                </a:lnTo>
                <a:lnTo>
                  <a:pt x="302" y="158"/>
                </a:lnTo>
                <a:lnTo>
                  <a:pt x="304" y="142"/>
                </a:lnTo>
                <a:lnTo>
                  <a:pt x="304" y="142"/>
                </a:lnTo>
                <a:lnTo>
                  <a:pt x="302" y="128"/>
                </a:lnTo>
                <a:lnTo>
                  <a:pt x="300" y="114"/>
                </a:lnTo>
                <a:lnTo>
                  <a:pt x="296" y="100"/>
                </a:lnTo>
                <a:lnTo>
                  <a:pt x="292" y="86"/>
                </a:lnTo>
                <a:lnTo>
                  <a:pt x="286" y="74"/>
                </a:lnTo>
                <a:lnTo>
                  <a:pt x="278" y="62"/>
                </a:lnTo>
                <a:lnTo>
                  <a:pt x="270" y="52"/>
                </a:lnTo>
                <a:lnTo>
                  <a:pt x="262" y="42"/>
                </a:lnTo>
                <a:lnTo>
                  <a:pt x="252" y="32"/>
                </a:lnTo>
                <a:lnTo>
                  <a:pt x="240" y="24"/>
                </a:lnTo>
                <a:lnTo>
                  <a:pt x="228" y="16"/>
                </a:lnTo>
                <a:lnTo>
                  <a:pt x="216" y="10"/>
                </a:lnTo>
                <a:lnTo>
                  <a:pt x="202" y="6"/>
                </a:lnTo>
                <a:lnTo>
                  <a:pt x="188" y="2"/>
                </a:lnTo>
                <a:lnTo>
                  <a:pt x="174" y="0"/>
                </a:lnTo>
                <a:lnTo>
                  <a:pt x="160" y="0"/>
                </a:lnTo>
                <a:lnTo>
                  <a:pt x="160" y="0"/>
                </a:lnTo>
                <a:lnTo>
                  <a:pt x="146" y="0"/>
                </a:lnTo>
                <a:lnTo>
                  <a:pt x="130" y="2"/>
                </a:lnTo>
                <a:lnTo>
                  <a:pt x="118" y="6"/>
                </a:lnTo>
                <a:lnTo>
                  <a:pt x="104" y="10"/>
                </a:lnTo>
                <a:lnTo>
                  <a:pt x="92" y="16"/>
                </a:lnTo>
                <a:lnTo>
                  <a:pt x="80" y="24"/>
                </a:lnTo>
                <a:lnTo>
                  <a:pt x="68" y="32"/>
                </a:lnTo>
                <a:lnTo>
                  <a:pt x="58" y="42"/>
                </a:lnTo>
                <a:lnTo>
                  <a:pt x="50" y="52"/>
                </a:lnTo>
                <a:lnTo>
                  <a:pt x="40" y="62"/>
                </a:lnTo>
                <a:lnTo>
                  <a:pt x="34" y="74"/>
                </a:lnTo>
                <a:lnTo>
                  <a:pt x="28" y="86"/>
                </a:lnTo>
                <a:lnTo>
                  <a:pt x="22" y="100"/>
                </a:lnTo>
                <a:lnTo>
                  <a:pt x="20" y="114"/>
                </a:lnTo>
                <a:lnTo>
                  <a:pt x="18" y="128"/>
                </a:lnTo>
                <a:lnTo>
                  <a:pt x="16" y="142"/>
                </a:lnTo>
                <a:lnTo>
                  <a:pt x="16" y="142"/>
                </a:lnTo>
                <a:lnTo>
                  <a:pt x="18" y="158"/>
                </a:lnTo>
                <a:lnTo>
                  <a:pt x="20" y="172"/>
                </a:lnTo>
                <a:lnTo>
                  <a:pt x="22" y="186"/>
                </a:lnTo>
                <a:lnTo>
                  <a:pt x="28" y="198"/>
                </a:lnTo>
                <a:lnTo>
                  <a:pt x="34" y="212"/>
                </a:lnTo>
                <a:lnTo>
                  <a:pt x="40" y="222"/>
                </a:lnTo>
                <a:lnTo>
                  <a:pt x="50" y="234"/>
                </a:lnTo>
                <a:lnTo>
                  <a:pt x="58" y="244"/>
                </a:lnTo>
                <a:lnTo>
                  <a:pt x="68" y="254"/>
                </a:lnTo>
                <a:lnTo>
                  <a:pt x="80" y="262"/>
                </a:lnTo>
                <a:lnTo>
                  <a:pt x="92" y="268"/>
                </a:lnTo>
                <a:lnTo>
                  <a:pt x="104" y="274"/>
                </a:lnTo>
                <a:lnTo>
                  <a:pt x="118" y="280"/>
                </a:lnTo>
                <a:lnTo>
                  <a:pt x="130" y="284"/>
                </a:lnTo>
                <a:lnTo>
                  <a:pt x="146" y="286"/>
                </a:lnTo>
                <a:lnTo>
                  <a:pt x="160" y="286"/>
                </a:lnTo>
                <a:lnTo>
                  <a:pt x="160" y="286"/>
                </a:lnTo>
                <a:close/>
                <a:moveTo>
                  <a:pt x="160" y="186"/>
                </a:moveTo>
                <a:lnTo>
                  <a:pt x="104" y="222"/>
                </a:lnTo>
                <a:lnTo>
                  <a:pt x="128" y="158"/>
                </a:lnTo>
                <a:lnTo>
                  <a:pt x="80" y="126"/>
                </a:lnTo>
                <a:lnTo>
                  <a:pt x="136" y="126"/>
                </a:lnTo>
                <a:lnTo>
                  <a:pt x="160" y="64"/>
                </a:lnTo>
                <a:lnTo>
                  <a:pt x="184" y="126"/>
                </a:lnTo>
                <a:lnTo>
                  <a:pt x="240" y="126"/>
                </a:lnTo>
                <a:lnTo>
                  <a:pt x="192" y="158"/>
                </a:lnTo>
                <a:lnTo>
                  <a:pt x="216" y="222"/>
                </a:lnTo>
                <a:lnTo>
                  <a:pt x="160" y="186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Rectangle 11"/>
          <p:cNvSpPr/>
          <p:nvPr/>
        </p:nvSpPr>
        <p:spPr>
          <a:xfrm>
            <a:off x="499229" y="1744091"/>
            <a:ext cx="2558331" cy="150932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Critical</a:t>
            </a:r>
            <a:r>
              <a:rPr lang="zh-CN" altLang="en-US" sz="1200" dirty="0">
                <a:solidFill>
                  <a:schemeClr val="bg1"/>
                </a:solidFill>
              </a:rPr>
              <a:t>的</a:t>
            </a:r>
            <a:r>
              <a:rPr lang="en-US" altLang="zh-CN" sz="1200" dirty="0">
                <a:solidFill>
                  <a:schemeClr val="bg1"/>
                </a:solidFill>
              </a:rPr>
              <a:t>Bug</a:t>
            </a:r>
            <a:r>
              <a:rPr lang="zh-CN" altLang="en-US" sz="1200" dirty="0">
                <a:solidFill>
                  <a:schemeClr val="bg1"/>
                </a:solidFill>
              </a:rPr>
              <a:t>是最严重的，代表着系统崩溃，完全不可用。这种</a:t>
            </a:r>
            <a:r>
              <a:rPr lang="en-US" altLang="zh-CN" sz="1200" dirty="0">
                <a:solidFill>
                  <a:schemeClr val="bg1"/>
                </a:solidFill>
              </a:rPr>
              <a:t>Bug</a:t>
            </a:r>
            <a:r>
              <a:rPr lang="zh-CN" altLang="en-US" sz="1200" dirty="0">
                <a:solidFill>
                  <a:schemeClr val="bg1"/>
                </a:solidFill>
              </a:rPr>
              <a:t>出现，就是最严重的事故，完全打不开，比如说，网站无法访问，点击出现系统错误，直接跳转到</a:t>
            </a:r>
            <a:r>
              <a:rPr lang="en-US" altLang="zh-CN" sz="1200" dirty="0">
                <a:solidFill>
                  <a:schemeClr val="bg1"/>
                </a:solidFill>
              </a:rPr>
              <a:t>404</a:t>
            </a:r>
            <a:r>
              <a:rPr lang="zh-CN" altLang="en-US" sz="1200" dirty="0">
                <a:solidFill>
                  <a:schemeClr val="bg1"/>
                </a:solidFill>
              </a:rPr>
              <a:t>页面。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08988" y="4801028"/>
            <a:ext cx="2771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Major</a:t>
            </a:r>
            <a:r>
              <a:rPr lang="zh-CN" altLang="en-US" sz="2400" b="1" dirty="0"/>
              <a:t>尽可能消除</a:t>
            </a:r>
            <a:endParaRPr lang="zh-CN" altLang="en-US" sz="2400" b="1" dirty="0"/>
          </a:p>
        </p:txBody>
      </p:sp>
      <p:sp>
        <p:nvSpPr>
          <p:cNvPr id="50" name="Rectangle 11"/>
          <p:cNvSpPr/>
          <p:nvPr/>
        </p:nvSpPr>
        <p:spPr>
          <a:xfrm>
            <a:off x="9042614" y="1356202"/>
            <a:ext cx="2558331" cy="177278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它的含义是，用户的操作被卡住了，无法进行下一步。系统并没有大规模的崩溃，而是无法进行到下一步。拿</a:t>
            </a:r>
            <a:r>
              <a:rPr lang="en-US" altLang="zh-CN" sz="1200" dirty="0">
                <a:solidFill>
                  <a:schemeClr val="bg1"/>
                </a:solidFill>
              </a:rPr>
              <a:t>12306</a:t>
            </a:r>
            <a:r>
              <a:rPr lang="zh-CN" altLang="en-US" sz="1200" dirty="0">
                <a:solidFill>
                  <a:schemeClr val="bg1"/>
                </a:solidFill>
              </a:rPr>
              <a:t>来说，当你选好车票的时候，想要点击购买，这个时候却发现购买按钮点击之后无法使用，而其他的一切功能都正常。。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584277" y="6037536"/>
            <a:ext cx="146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Minor</a:t>
            </a:r>
            <a:endParaRPr lang="zh-CN" altLang="en-US" b="1" dirty="0"/>
          </a:p>
        </p:txBody>
      </p:sp>
      <p:sp>
        <p:nvSpPr>
          <p:cNvPr id="52" name="文本框 51"/>
          <p:cNvSpPr txBox="1"/>
          <p:nvPr/>
        </p:nvSpPr>
        <p:spPr>
          <a:xfrm>
            <a:off x="9324334" y="4962458"/>
            <a:ext cx="2771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Normal</a:t>
            </a:r>
            <a:r>
              <a:rPr lang="zh-CN" altLang="en-US" sz="2400" b="1" dirty="0"/>
              <a:t>尽可能减少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13490" y="296183"/>
            <a:ext cx="8483126" cy="568790"/>
          </a:xfrm>
        </p:spPr>
        <p:txBody>
          <a:bodyPr/>
          <a:lstStyle/>
          <a:p>
            <a:r>
              <a:rPr kumimoji="1" lang="zh-CN" altLang="en-US" dirty="0"/>
              <a:t>由于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和软件相关较大，因此选用最熟悉的软件介绍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715893" y="1482552"/>
            <a:ext cx="478824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王者荣耀一般是一周一更新，但是也会出现极为特别的情况。下面是重大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bug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的情况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9" y="2295082"/>
            <a:ext cx="6124575" cy="2857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15898" y="2921484"/>
            <a:ext cx="478824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29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日大更新，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30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日再次更新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15898" y="3799654"/>
            <a:ext cx="4788243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优化部分机型出现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闪退、卡顿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的问题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72693" y="906869"/>
            <a:ext cx="22365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kumimoji="1" lang="zh-CN" alt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13490" y="296183"/>
            <a:ext cx="8483126" cy="568790"/>
          </a:xfrm>
        </p:spPr>
        <p:txBody>
          <a:bodyPr/>
          <a:lstStyle/>
          <a:p>
            <a:r>
              <a:rPr kumimoji="1" lang="zh-CN" altLang="en-US" dirty="0"/>
              <a:t>由于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和软件相关较大，因此选用最熟悉的软件介绍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715898" y="1122453"/>
            <a:ext cx="478824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王者荣耀一般是一周一更新，但是也会出现极为特别的情况。下面是重大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bug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的情况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9" y="2295082"/>
            <a:ext cx="6124575" cy="2857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15898" y="2404121"/>
            <a:ext cx="478824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29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日大更新，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29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日再次更新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15898" y="3910004"/>
            <a:ext cx="478824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日当日更新的问题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15898" y="2924363"/>
            <a:ext cx="478824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修正五军对决成就计入连胜问题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defTabSz="685165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修复福袋购买无法完成任务的问题；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22896" y="885893"/>
            <a:ext cx="24416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endParaRPr kumimoji="1" lang="zh-CN" alt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15897" y="4535547"/>
            <a:ext cx="478824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修正商城无法使用折扣的问题；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15898" y="5230901"/>
            <a:ext cx="478824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-5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17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54114" y="5831545"/>
            <a:ext cx="4788243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修正使用表情聊天出现乱码的问题；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98307" y="3025816"/>
            <a:ext cx="3195386" cy="1177215"/>
          </a:xfrm>
        </p:spPr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69661" y="764882"/>
            <a:ext cx="1151521" cy="802105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82312" y="764882"/>
            <a:ext cx="3144253" cy="802105"/>
          </a:xfrm>
        </p:spPr>
        <p:txBody>
          <a:bodyPr/>
          <a:lstStyle/>
          <a:p>
            <a:r>
              <a:rPr kumimoji="1" lang="zh-CN" altLang="en-US" dirty="0"/>
              <a:t>从代码完成到软件发布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BUG </a:t>
            </a:r>
            <a:r>
              <a:rPr kumimoji="1" lang="zh-CN" altLang="en-US" dirty="0"/>
              <a:t>的分级处理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1039620" y="2780975"/>
            <a:ext cx="1151521" cy="802105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2350420" y="2757374"/>
            <a:ext cx="3144253" cy="802105"/>
          </a:xfrm>
        </p:spPr>
        <p:txBody>
          <a:bodyPr/>
          <a:lstStyle/>
          <a:p>
            <a:r>
              <a:rPr kumimoji="1" lang="zh-CN" altLang="en-US" dirty="0"/>
              <a:t>鱼和熊掌</a:t>
            </a:r>
            <a:endParaRPr kumimoji="1" lang="en-US" altLang="zh-CN" dirty="0"/>
          </a:p>
          <a:p>
            <a:r>
              <a:rPr kumimoji="1" lang="zh-CN" altLang="en-US" dirty="0"/>
              <a:t>不可兼得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7949185" y="2780975"/>
            <a:ext cx="1151521" cy="802105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9026869" y="2757374"/>
            <a:ext cx="3144253" cy="802105"/>
          </a:xfrm>
        </p:spPr>
        <p:txBody>
          <a:bodyPr/>
          <a:lstStyle/>
          <a:p>
            <a:r>
              <a:rPr kumimoji="1" lang="zh-CN" altLang="en-US" dirty="0"/>
              <a:t>排队修复</a:t>
            </a:r>
            <a:endParaRPr kumimoji="1" lang="zh-CN" altLang="en-US" dirty="0"/>
          </a:p>
        </p:txBody>
      </p:sp>
      <p:sp>
        <p:nvSpPr>
          <p:cNvPr id="11" name="文本占位符 6"/>
          <p:cNvSpPr txBox="1"/>
          <p:nvPr/>
        </p:nvSpPr>
        <p:spPr>
          <a:xfrm>
            <a:off x="1852712" y="5023814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2" name="文本占位符 7"/>
          <p:cNvSpPr txBox="1"/>
          <p:nvPr/>
        </p:nvSpPr>
        <p:spPr>
          <a:xfrm>
            <a:off x="3021182" y="5028561"/>
            <a:ext cx="3144253" cy="8021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总结会议</a:t>
            </a:r>
            <a:endParaRPr kumimoji="1" lang="zh-CN" altLang="en-US" dirty="0"/>
          </a:p>
        </p:txBody>
      </p:sp>
      <p:sp>
        <p:nvSpPr>
          <p:cNvPr id="13" name="文本占位符 6"/>
          <p:cNvSpPr txBox="1"/>
          <p:nvPr/>
        </p:nvSpPr>
        <p:spPr>
          <a:xfrm>
            <a:off x="7117932" y="5023813"/>
            <a:ext cx="1151521" cy="80210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13490" y="296183"/>
            <a:ext cx="8483126" cy="568790"/>
          </a:xfrm>
        </p:spPr>
        <p:txBody>
          <a:bodyPr/>
          <a:lstStyle/>
          <a:p>
            <a:r>
              <a:rPr kumimoji="1" lang="zh-CN" altLang="en-US" dirty="0"/>
              <a:t>由于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和软件相关较大，因此选用最熟悉的软件介绍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715898" y="1122453"/>
            <a:ext cx="4788243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同时，可以归结为重大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bug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也有延迟解决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9" y="2295082"/>
            <a:ext cx="6124575" cy="2857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14752" y="1823932"/>
            <a:ext cx="478824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日更新后的公告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14752" y="4538445"/>
            <a:ext cx="478824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对于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normal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问题，天美持续保持一周一更新的传统，都是人物动作和外观这些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bug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的修复。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14751" y="2422516"/>
            <a:ext cx="4788243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部分</a:t>
            </a:r>
            <a:r>
              <a:rPr lang="en-US" altLang="zh-CN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ios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机型遇到卡顿的问题，尝试选择关闭设置里的“角色描边”和“高清显示”，同时也建议暂时不要开启“高帧率模式”，这样可以暂缓该问题的出现。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22896" y="885893"/>
            <a:ext cx="24416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endParaRPr kumimoji="1" lang="zh-CN" alt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zh-CN" altLang="en-US" dirty="0"/>
              <a:t>鱼和熊掌</a:t>
            </a:r>
            <a:endParaRPr kumimoji="1" lang="en-US" altLang="zh-CN" dirty="0"/>
          </a:p>
          <a:p>
            <a:r>
              <a:rPr kumimoji="1" lang="zh-CN" altLang="en-US" dirty="0"/>
              <a:t>不可兼得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57424" y="249882"/>
            <a:ext cx="4538576" cy="381000"/>
          </a:xfrm>
        </p:spPr>
        <p:txBody>
          <a:bodyPr/>
          <a:lstStyle/>
          <a:p>
            <a:r>
              <a:rPr kumimoji="1" lang="en-US" altLang="zh-CN" dirty="0"/>
              <a:t>ZBB——Zero Bug Bounce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569" y="1700064"/>
            <a:ext cx="5133568" cy="3552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305" y="2679751"/>
            <a:ext cx="6170286" cy="14984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5749" y="5889523"/>
            <a:ext cx="4317207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48</a:t>
            </a:r>
            <a:r>
              <a:rPr lang="zh-CN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小时以前报告的</a:t>
            </a:r>
            <a:r>
              <a:rPr lang="en-US" altLang="zh-CN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bug</a:t>
            </a:r>
            <a:endParaRPr lang="zh-CN" altLang="en-US" sz="3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57424" y="249882"/>
            <a:ext cx="4538576" cy="381000"/>
          </a:xfrm>
        </p:spPr>
        <p:txBody>
          <a:bodyPr/>
          <a:lstStyle/>
          <a:p>
            <a:r>
              <a:rPr kumimoji="1" lang="en-US" altLang="zh-CN" dirty="0"/>
              <a:t>ZBB——Zero Bug Bounce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173" y="1217630"/>
            <a:ext cx="4538576" cy="29217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1198394" y="2099447"/>
            <a:ext cx="4538575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每一个版本发布之前，都将其中所发现的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bug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处理干净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83334" y="4030682"/>
            <a:ext cx="2300630" cy="597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关注老年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bug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23170" y="5234133"/>
            <a:ext cx="1620957" cy="597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回归标记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57424" y="249882"/>
            <a:ext cx="4538576" cy="381000"/>
          </a:xfrm>
        </p:spPr>
        <p:txBody>
          <a:bodyPr/>
          <a:lstStyle/>
          <a:p>
            <a:r>
              <a:rPr kumimoji="1" lang="zh-CN" altLang="en-US" dirty="0"/>
              <a:t>毫不留情的砍掉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28767" y="1268361"/>
            <a:ext cx="4134465" cy="597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理想很丰满，现实很残酷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795" y="2503761"/>
            <a:ext cx="4134465" cy="28693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507205" y="269542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    在已经发布的产品里保留所有功能是非常容易的。但是你会得到一个臃肿的软件：与新技术不协调的、庞大的不适模块，也不会服务好大多数用户。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    没有免费的午餐，每个功能必须是可维护的，支持多种语言，多种设备，额外的复杂度必须占用测试，这样整个服务才是可靠的。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68845" y="5862597"/>
            <a:ext cx="6247223" cy="525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Georgia" panose="02040502050405020303" pitchFamily="18" charset="0"/>
                <a:sym typeface="+mn-lt"/>
              </a:rPr>
              <a:t>Chrome</a:t>
            </a:r>
            <a:r>
              <a:rPr lang="zh-CN" altLang="en-US" sz="2400" dirty="0">
                <a:solidFill>
                  <a:schemeClr val="bg1"/>
                </a:solidFill>
                <a:latin typeface="Georgia" panose="02040502050405020303" pitchFamily="18" charset="0"/>
                <a:sym typeface="+mn-lt"/>
              </a:rPr>
              <a:t>监控功能     短网址服务    应用启动器</a:t>
            </a:r>
            <a:endParaRPr lang="zh-CN" altLang="en-US" sz="2400" dirty="0">
              <a:solidFill>
                <a:schemeClr val="bg1"/>
              </a:solidFill>
              <a:latin typeface="Georgia" panose="02040502050405020303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zh-CN" altLang="en-US" dirty="0"/>
              <a:t>排队修复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57424" y="249882"/>
            <a:ext cx="4538576" cy="381000"/>
          </a:xfrm>
        </p:spPr>
        <p:txBody>
          <a:bodyPr/>
          <a:lstStyle/>
          <a:p>
            <a:r>
              <a:rPr kumimoji="1" lang="zh-CN" altLang="en-US" dirty="0"/>
              <a:t>排着队来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grpSp>
        <p:nvGrpSpPr>
          <p:cNvPr id="35" name="组合 9"/>
          <p:cNvGrpSpPr/>
          <p:nvPr/>
        </p:nvGrpSpPr>
        <p:grpSpPr>
          <a:xfrm>
            <a:off x="7181850" y="3066424"/>
            <a:ext cx="3670300" cy="2928579"/>
            <a:chOff x="6667500" y="2933081"/>
            <a:chExt cx="3670300" cy="2928579"/>
          </a:xfrm>
          <a:solidFill>
            <a:schemeClr val="bg1"/>
          </a:solidFill>
        </p:grpSpPr>
        <p:cxnSp>
          <p:nvCxnSpPr>
            <p:cNvPr id="36" name="直接连接符 10"/>
            <p:cNvCxnSpPr/>
            <p:nvPr/>
          </p:nvCxnSpPr>
          <p:spPr>
            <a:xfrm>
              <a:off x="6667500" y="5695950"/>
              <a:ext cx="1333500" cy="0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1"/>
            <p:cNvCxnSpPr/>
            <p:nvPr/>
          </p:nvCxnSpPr>
          <p:spPr>
            <a:xfrm flipV="1">
              <a:off x="8001000" y="4876794"/>
              <a:ext cx="0" cy="984866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2"/>
            <p:cNvCxnSpPr/>
            <p:nvPr/>
          </p:nvCxnSpPr>
          <p:spPr>
            <a:xfrm>
              <a:off x="7843839" y="4721580"/>
              <a:ext cx="1333500" cy="0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3"/>
            <p:cNvCxnSpPr/>
            <p:nvPr/>
          </p:nvCxnSpPr>
          <p:spPr>
            <a:xfrm flipV="1">
              <a:off x="9163050" y="3896691"/>
              <a:ext cx="0" cy="984866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4"/>
            <p:cNvCxnSpPr/>
            <p:nvPr/>
          </p:nvCxnSpPr>
          <p:spPr>
            <a:xfrm>
              <a:off x="9004300" y="3752237"/>
              <a:ext cx="1333500" cy="0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15"/>
            <p:cNvCxnSpPr/>
            <p:nvPr/>
          </p:nvCxnSpPr>
          <p:spPr>
            <a:xfrm flipV="1">
              <a:off x="10337800" y="2933081"/>
              <a:ext cx="0" cy="984866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857805" y="1521325"/>
            <a:ext cx="65915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RC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89887" y="3583196"/>
            <a:ext cx="1183337" cy="597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Alpha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21971" y="3583195"/>
            <a:ext cx="946093" cy="597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Beta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145448" y="2425910"/>
            <a:ext cx="2314575" cy="2314575"/>
          </a:xfrm>
          <a:prstGeom prst="ellipse">
            <a:avLst/>
          </a:prstGeom>
          <a:solidFill>
            <a:schemeClr val="tx1"/>
          </a:solidFill>
          <a:ln w="190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234"/>
          <p:cNvSpPr>
            <a:spLocks noEditPoints="1"/>
          </p:cNvSpPr>
          <p:nvPr/>
        </p:nvSpPr>
        <p:spPr bwMode="auto">
          <a:xfrm>
            <a:off x="2883980" y="2968151"/>
            <a:ext cx="837509" cy="1230091"/>
          </a:xfrm>
          <a:custGeom>
            <a:avLst/>
            <a:gdLst/>
            <a:ahLst/>
            <a:cxnLst>
              <a:cxn ang="0">
                <a:pos x="90" y="470"/>
              </a:cxn>
              <a:cxn ang="0">
                <a:pos x="0" y="436"/>
              </a:cxn>
              <a:cxn ang="0">
                <a:pos x="64" y="270"/>
              </a:cxn>
              <a:cxn ang="0">
                <a:pos x="106" y="292"/>
              </a:cxn>
              <a:cxn ang="0">
                <a:pos x="154" y="302"/>
              </a:cxn>
              <a:cxn ang="0">
                <a:pos x="256" y="270"/>
              </a:cxn>
              <a:cxn ang="0">
                <a:pos x="258" y="408"/>
              </a:cxn>
              <a:cxn ang="0">
                <a:pos x="166" y="302"/>
              </a:cxn>
              <a:cxn ang="0">
                <a:pos x="192" y="300"/>
              </a:cxn>
              <a:cxn ang="0">
                <a:pos x="236" y="282"/>
              </a:cxn>
              <a:cxn ang="0">
                <a:pos x="256" y="270"/>
              </a:cxn>
              <a:cxn ang="0">
                <a:pos x="160" y="286"/>
              </a:cxn>
              <a:cxn ang="0">
                <a:pos x="188" y="284"/>
              </a:cxn>
              <a:cxn ang="0">
                <a:pos x="216" y="274"/>
              </a:cxn>
              <a:cxn ang="0">
                <a:pos x="240" y="262"/>
              </a:cxn>
              <a:cxn ang="0">
                <a:pos x="262" y="244"/>
              </a:cxn>
              <a:cxn ang="0">
                <a:pos x="278" y="222"/>
              </a:cxn>
              <a:cxn ang="0">
                <a:pos x="292" y="198"/>
              </a:cxn>
              <a:cxn ang="0">
                <a:pos x="300" y="172"/>
              </a:cxn>
              <a:cxn ang="0">
                <a:pos x="304" y="142"/>
              </a:cxn>
              <a:cxn ang="0">
                <a:pos x="302" y="128"/>
              </a:cxn>
              <a:cxn ang="0">
                <a:pos x="296" y="100"/>
              </a:cxn>
              <a:cxn ang="0">
                <a:pos x="286" y="74"/>
              </a:cxn>
              <a:cxn ang="0">
                <a:pos x="270" y="52"/>
              </a:cxn>
              <a:cxn ang="0">
                <a:pos x="252" y="32"/>
              </a:cxn>
              <a:cxn ang="0">
                <a:pos x="228" y="16"/>
              </a:cxn>
              <a:cxn ang="0">
                <a:pos x="202" y="6"/>
              </a:cxn>
              <a:cxn ang="0">
                <a:pos x="174" y="0"/>
              </a:cxn>
              <a:cxn ang="0">
                <a:pos x="160" y="0"/>
              </a:cxn>
              <a:cxn ang="0">
                <a:pos x="130" y="2"/>
              </a:cxn>
              <a:cxn ang="0">
                <a:pos x="104" y="10"/>
              </a:cxn>
              <a:cxn ang="0">
                <a:pos x="80" y="24"/>
              </a:cxn>
              <a:cxn ang="0">
                <a:pos x="58" y="42"/>
              </a:cxn>
              <a:cxn ang="0">
                <a:pos x="40" y="62"/>
              </a:cxn>
              <a:cxn ang="0">
                <a:pos x="28" y="86"/>
              </a:cxn>
              <a:cxn ang="0">
                <a:pos x="20" y="114"/>
              </a:cxn>
              <a:cxn ang="0">
                <a:pos x="16" y="142"/>
              </a:cxn>
              <a:cxn ang="0">
                <a:pos x="18" y="158"/>
              </a:cxn>
              <a:cxn ang="0">
                <a:pos x="22" y="186"/>
              </a:cxn>
              <a:cxn ang="0">
                <a:pos x="34" y="212"/>
              </a:cxn>
              <a:cxn ang="0">
                <a:pos x="50" y="234"/>
              </a:cxn>
              <a:cxn ang="0">
                <a:pos x="68" y="254"/>
              </a:cxn>
              <a:cxn ang="0">
                <a:pos x="92" y="268"/>
              </a:cxn>
              <a:cxn ang="0">
                <a:pos x="118" y="280"/>
              </a:cxn>
              <a:cxn ang="0">
                <a:pos x="146" y="286"/>
              </a:cxn>
              <a:cxn ang="0">
                <a:pos x="160" y="286"/>
              </a:cxn>
              <a:cxn ang="0">
                <a:pos x="104" y="222"/>
              </a:cxn>
              <a:cxn ang="0">
                <a:pos x="80" y="126"/>
              </a:cxn>
              <a:cxn ang="0">
                <a:pos x="160" y="64"/>
              </a:cxn>
              <a:cxn ang="0">
                <a:pos x="240" y="126"/>
              </a:cxn>
              <a:cxn ang="0">
                <a:pos x="216" y="222"/>
              </a:cxn>
            </a:cxnLst>
            <a:rect l="0" t="0" r="r" b="b"/>
            <a:pathLst>
              <a:path w="320" h="470">
                <a:moveTo>
                  <a:pt x="154" y="302"/>
                </a:moveTo>
                <a:lnTo>
                  <a:pt x="90" y="470"/>
                </a:lnTo>
                <a:lnTo>
                  <a:pt x="62" y="408"/>
                </a:lnTo>
                <a:lnTo>
                  <a:pt x="0" y="436"/>
                </a:lnTo>
                <a:lnTo>
                  <a:pt x="64" y="270"/>
                </a:lnTo>
                <a:lnTo>
                  <a:pt x="64" y="270"/>
                </a:lnTo>
                <a:lnTo>
                  <a:pt x="84" y="282"/>
                </a:lnTo>
                <a:lnTo>
                  <a:pt x="106" y="292"/>
                </a:lnTo>
                <a:lnTo>
                  <a:pt x="128" y="300"/>
                </a:lnTo>
                <a:lnTo>
                  <a:pt x="154" y="302"/>
                </a:lnTo>
                <a:lnTo>
                  <a:pt x="154" y="302"/>
                </a:lnTo>
                <a:close/>
                <a:moveTo>
                  <a:pt x="256" y="270"/>
                </a:moveTo>
                <a:lnTo>
                  <a:pt x="320" y="436"/>
                </a:lnTo>
                <a:lnTo>
                  <a:pt x="258" y="408"/>
                </a:lnTo>
                <a:lnTo>
                  <a:pt x="230" y="470"/>
                </a:lnTo>
                <a:lnTo>
                  <a:pt x="166" y="302"/>
                </a:lnTo>
                <a:lnTo>
                  <a:pt x="166" y="302"/>
                </a:lnTo>
                <a:lnTo>
                  <a:pt x="192" y="300"/>
                </a:lnTo>
                <a:lnTo>
                  <a:pt x="214" y="292"/>
                </a:lnTo>
                <a:lnTo>
                  <a:pt x="236" y="282"/>
                </a:lnTo>
                <a:lnTo>
                  <a:pt x="256" y="270"/>
                </a:lnTo>
                <a:lnTo>
                  <a:pt x="256" y="270"/>
                </a:lnTo>
                <a:close/>
                <a:moveTo>
                  <a:pt x="160" y="286"/>
                </a:moveTo>
                <a:lnTo>
                  <a:pt x="160" y="286"/>
                </a:lnTo>
                <a:lnTo>
                  <a:pt x="174" y="286"/>
                </a:lnTo>
                <a:lnTo>
                  <a:pt x="188" y="284"/>
                </a:lnTo>
                <a:lnTo>
                  <a:pt x="202" y="280"/>
                </a:lnTo>
                <a:lnTo>
                  <a:pt x="216" y="274"/>
                </a:lnTo>
                <a:lnTo>
                  <a:pt x="228" y="268"/>
                </a:lnTo>
                <a:lnTo>
                  <a:pt x="240" y="262"/>
                </a:lnTo>
                <a:lnTo>
                  <a:pt x="252" y="254"/>
                </a:lnTo>
                <a:lnTo>
                  <a:pt x="262" y="244"/>
                </a:lnTo>
                <a:lnTo>
                  <a:pt x="270" y="234"/>
                </a:lnTo>
                <a:lnTo>
                  <a:pt x="278" y="222"/>
                </a:lnTo>
                <a:lnTo>
                  <a:pt x="286" y="212"/>
                </a:lnTo>
                <a:lnTo>
                  <a:pt x="292" y="198"/>
                </a:lnTo>
                <a:lnTo>
                  <a:pt x="296" y="186"/>
                </a:lnTo>
                <a:lnTo>
                  <a:pt x="300" y="172"/>
                </a:lnTo>
                <a:lnTo>
                  <a:pt x="302" y="158"/>
                </a:lnTo>
                <a:lnTo>
                  <a:pt x="304" y="142"/>
                </a:lnTo>
                <a:lnTo>
                  <a:pt x="304" y="142"/>
                </a:lnTo>
                <a:lnTo>
                  <a:pt x="302" y="128"/>
                </a:lnTo>
                <a:lnTo>
                  <a:pt x="300" y="114"/>
                </a:lnTo>
                <a:lnTo>
                  <a:pt x="296" y="100"/>
                </a:lnTo>
                <a:lnTo>
                  <a:pt x="292" y="86"/>
                </a:lnTo>
                <a:lnTo>
                  <a:pt x="286" y="74"/>
                </a:lnTo>
                <a:lnTo>
                  <a:pt x="278" y="62"/>
                </a:lnTo>
                <a:lnTo>
                  <a:pt x="270" y="52"/>
                </a:lnTo>
                <a:lnTo>
                  <a:pt x="262" y="42"/>
                </a:lnTo>
                <a:lnTo>
                  <a:pt x="252" y="32"/>
                </a:lnTo>
                <a:lnTo>
                  <a:pt x="240" y="24"/>
                </a:lnTo>
                <a:lnTo>
                  <a:pt x="228" y="16"/>
                </a:lnTo>
                <a:lnTo>
                  <a:pt x="216" y="10"/>
                </a:lnTo>
                <a:lnTo>
                  <a:pt x="202" y="6"/>
                </a:lnTo>
                <a:lnTo>
                  <a:pt x="188" y="2"/>
                </a:lnTo>
                <a:lnTo>
                  <a:pt x="174" y="0"/>
                </a:lnTo>
                <a:lnTo>
                  <a:pt x="160" y="0"/>
                </a:lnTo>
                <a:lnTo>
                  <a:pt x="160" y="0"/>
                </a:lnTo>
                <a:lnTo>
                  <a:pt x="146" y="0"/>
                </a:lnTo>
                <a:lnTo>
                  <a:pt x="130" y="2"/>
                </a:lnTo>
                <a:lnTo>
                  <a:pt x="118" y="6"/>
                </a:lnTo>
                <a:lnTo>
                  <a:pt x="104" y="10"/>
                </a:lnTo>
                <a:lnTo>
                  <a:pt x="92" y="16"/>
                </a:lnTo>
                <a:lnTo>
                  <a:pt x="80" y="24"/>
                </a:lnTo>
                <a:lnTo>
                  <a:pt x="68" y="32"/>
                </a:lnTo>
                <a:lnTo>
                  <a:pt x="58" y="42"/>
                </a:lnTo>
                <a:lnTo>
                  <a:pt x="50" y="52"/>
                </a:lnTo>
                <a:lnTo>
                  <a:pt x="40" y="62"/>
                </a:lnTo>
                <a:lnTo>
                  <a:pt x="34" y="74"/>
                </a:lnTo>
                <a:lnTo>
                  <a:pt x="28" y="86"/>
                </a:lnTo>
                <a:lnTo>
                  <a:pt x="22" y="100"/>
                </a:lnTo>
                <a:lnTo>
                  <a:pt x="20" y="114"/>
                </a:lnTo>
                <a:lnTo>
                  <a:pt x="18" y="128"/>
                </a:lnTo>
                <a:lnTo>
                  <a:pt x="16" y="142"/>
                </a:lnTo>
                <a:lnTo>
                  <a:pt x="16" y="142"/>
                </a:lnTo>
                <a:lnTo>
                  <a:pt x="18" y="158"/>
                </a:lnTo>
                <a:lnTo>
                  <a:pt x="20" y="172"/>
                </a:lnTo>
                <a:lnTo>
                  <a:pt x="22" y="186"/>
                </a:lnTo>
                <a:lnTo>
                  <a:pt x="28" y="198"/>
                </a:lnTo>
                <a:lnTo>
                  <a:pt x="34" y="212"/>
                </a:lnTo>
                <a:lnTo>
                  <a:pt x="40" y="222"/>
                </a:lnTo>
                <a:lnTo>
                  <a:pt x="50" y="234"/>
                </a:lnTo>
                <a:lnTo>
                  <a:pt x="58" y="244"/>
                </a:lnTo>
                <a:lnTo>
                  <a:pt x="68" y="254"/>
                </a:lnTo>
                <a:lnTo>
                  <a:pt x="80" y="262"/>
                </a:lnTo>
                <a:lnTo>
                  <a:pt x="92" y="268"/>
                </a:lnTo>
                <a:lnTo>
                  <a:pt x="104" y="274"/>
                </a:lnTo>
                <a:lnTo>
                  <a:pt x="118" y="280"/>
                </a:lnTo>
                <a:lnTo>
                  <a:pt x="130" y="284"/>
                </a:lnTo>
                <a:lnTo>
                  <a:pt x="146" y="286"/>
                </a:lnTo>
                <a:lnTo>
                  <a:pt x="160" y="286"/>
                </a:lnTo>
                <a:lnTo>
                  <a:pt x="160" y="286"/>
                </a:lnTo>
                <a:close/>
                <a:moveTo>
                  <a:pt x="160" y="186"/>
                </a:moveTo>
                <a:lnTo>
                  <a:pt x="104" y="222"/>
                </a:lnTo>
                <a:lnTo>
                  <a:pt x="128" y="158"/>
                </a:lnTo>
                <a:lnTo>
                  <a:pt x="80" y="126"/>
                </a:lnTo>
                <a:lnTo>
                  <a:pt x="136" y="126"/>
                </a:lnTo>
                <a:lnTo>
                  <a:pt x="160" y="64"/>
                </a:lnTo>
                <a:lnTo>
                  <a:pt x="184" y="126"/>
                </a:lnTo>
                <a:lnTo>
                  <a:pt x="240" y="126"/>
                </a:lnTo>
                <a:lnTo>
                  <a:pt x="192" y="158"/>
                </a:lnTo>
                <a:lnTo>
                  <a:pt x="216" y="222"/>
                </a:lnTo>
                <a:lnTo>
                  <a:pt x="160" y="186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31" name="直接连接符 8"/>
          <p:cNvCxnSpPr/>
          <p:nvPr/>
        </p:nvCxnSpPr>
        <p:spPr>
          <a:xfrm flipV="1">
            <a:off x="3516960" y="1521325"/>
            <a:ext cx="833814" cy="2656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460023" y="1279092"/>
            <a:ext cx="1338828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是否值得？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4" name="直接连接符 8"/>
          <p:cNvCxnSpPr/>
          <p:nvPr/>
        </p:nvCxnSpPr>
        <p:spPr>
          <a:xfrm>
            <a:off x="1320384" y="4313924"/>
            <a:ext cx="605200" cy="10655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22984" y="5469945"/>
            <a:ext cx="1107996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修就行！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5" name="直接连接符 8"/>
          <p:cNvCxnSpPr/>
          <p:nvPr/>
        </p:nvCxnSpPr>
        <p:spPr>
          <a:xfrm flipH="1">
            <a:off x="4883538" y="4198242"/>
            <a:ext cx="290496" cy="989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58281" y="5293891"/>
            <a:ext cx="1569660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让你修你再修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34869" y="3781305"/>
            <a:ext cx="1107996" cy="85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修不修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问题不大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18650" y="2787445"/>
            <a:ext cx="1107996" cy="85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影响巨大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不修不行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210775" y="4313924"/>
            <a:ext cx="1107996" cy="1291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没啥事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哪天跟着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就解决了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57424" y="249882"/>
            <a:ext cx="4538576" cy="381000"/>
          </a:xfrm>
        </p:spPr>
        <p:txBody>
          <a:bodyPr/>
          <a:lstStyle/>
          <a:p>
            <a:r>
              <a:rPr kumimoji="1" lang="zh-CN" altLang="en-US" dirty="0"/>
              <a:t>放下，不许动！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4" name="箭头: 右 3"/>
          <p:cNvSpPr/>
          <p:nvPr/>
        </p:nvSpPr>
        <p:spPr>
          <a:xfrm>
            <a:off x="2551471" y="5265174"/>
            <a:ext cx="7831394" cy="20647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箭头: 右 5"/>
          <p:cNvSpPr/>
          <p:nvPr/>
        </p:nvSpPr>
        <p:spPr>
          <a:xfrm rot="16200000">
            <a:off x="658761" y="3401960"/>
            <a:ext cx="3814915" cy="2064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96168" y="5648632"/>
            <a:ext cx="595035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57424" y="1564429"/>
            <a:ext cx="800219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稳定度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弧形 8"/>
          <p:cNvSpPr/>
          <p:nvPr/>
        </p:nvSpPr>
        <p:spPr>
          <a:xfrm rot="10506691">
            <a:off x="2957287" y="-2188347"/>
            <a:ext cx="9234676" cy="7149389"/>
          </a:xfrm>
          <a:prstGeom prst="arc">
            <a:avLst>
              <a:gd name="adj1" fmla="val 16200000"/>
              <a:gd name="adj2" fmla="val 213724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57424" y="249882"/>
            <a:ext cx="4538576" cy="381000"/>
          </a:xfrm>
        </p:spPr>
        <p:txBody>
          <a:bodyPr/>
          <a:lstStyle/>
          <a:p>
            <a:r>
              <a:rPr kumimoji="1" lang="zh-CN" altLang="en-US" dirty="0"/>
              <a:t>分级对待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grpSp>
        <p:nvGrpSpPr>
          <p:cNvPr id="35" name="组合 9"/>
          <p:cNvGrpSpPr/>
          <p:nvPr/>
        </p:nvGrpSpPr>
        <p:grpSpPr>
          <a:xfrm>
            <a:off x="7181850" y="3066424"/>
            <a:ext cx="3670300" cy="2928579"/>
            <a:chOff x="6667500" y="2933081"/>
            <a:chExt cx="3670300" cy="2928579"/>
          </a:xfrm>
          <a:solidFill>
            <a:schemeClr val="bg1"/>
          </a:solidFill>
        </p:grpSpPr>
        <p:cxnSp>
          <p:nvCxnSpPr>
            <p:cNvPr id="36" name="直接连接符 10"/>
            <p:cNvCxnSpPr/>
            <p:nvPr/>
          </p:nvCxnSpPr>
          <p:spPr>
            <a:xfrm>
              <a:off x="6667500" y="5695950"/>
              <a:ext cx="1333500" cy="0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1"/>
            <p:cNvCxnSpPr/>
            <p:nvPr/>
          </p:nvCxnSpPr>
          <p:spPr>
            <a:xfrm flipV="1">
              <a:off x="8001000" y="4876794"/>
              <a:ext cx="0" cy="984866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2"/>
            <p:cNvCxnSpPr/>
            <p:nvPr/>
          </p:nvCxnSpPr>
          <p:spPr>
            <a:xfrm>
              <a:off x="7843839" y="4721580"/>
              <a:ext cx="1333500" cy="0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3"/>
            <p:cNvCxnSpPr/>
            <p:nvPr/>
          </p:nvCxnSpPr>
          <p:spPr>
            <a:xfrm flipV="1">
              <a:off x="9163050" y="3896691"/>
              <a:ext cx="0" cy="984866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4"/>
            <p:cNvCxnSpPr/>
            <p:nvPr/>
          </p:nvCxnSpPr>
          <p:spPr>
            <a:xfrm>
              <a:off x="9004300" y="3752237"/>
              <a:ext cx="1333500" cy="0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15"/>
            <p:cNvCxnSpPr/>
            <p:nvPr/>
          </p:nvCxnSpPr>
          <p:spPr>
            <a:xfrm flipV="1">
              <a:off x="10337800" y="2933081"/>
              <a:ext cx="0" cy="984866"/>
            </a:xfrm>
            <a:prstGeom prst="line">
              <a:avLst/>
            </a:prstGeom>
            <a:grpFill/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124"/>
          <p:cNvSpPr>
            <a:spLocks noEditPoints="1"/>
          </p:cNvSpPr>
          <p:nvPr/>
        </p:nvSpPr>
        <p:spPr bwMode="auto">
          <a:xfrm>
            <a:off x="7480360" y="4865360"/>
            <a:ext cx="523875" cy="644525"/>
          </a:xfrm>
          <a:custGeom>
            <a:avLst/>
            <a:gdLst/>
            <a:ahLst/>
            <a:cxnLst>
              <a:cxn ang="0">
                <a:pos x="318" y="292"/>
              </a:cxn>
              <a:cxn ang="0">
                <a:pos x="288" y="262"/>
              </a:cxn>
              <a:cxn ang="0">
                <a:pos x="248" y="244"/>
              </a:cxn>
              <a:cxn ang="0">
                <a:pos x="220" y="346"/>
              </a:cxn>
              <a:cxn ang="0">
                <a:pos x="214" y="358"/>
              </a:cxn>
              <a:cxn ang="0">
                <a:pos x="202" y="362"/>
              </a:cxn>
              <a:cxn ang="0">
                <a:pos x="196" y="362"/>
              </a:cxn>
              <a:cxn ang="0">
                <a:pos x="186" y="352"/>
              </a:cxn>
              <a:cxn ang="0">
                <a:pos x="186" y="266"/>
              </a:cxn>
              <a:cxn ang="0">
                <a:pos x="184" y="258"/>
              </a:cxn>
              <a:cxn ang="0">
                <a:pos x="172" y="246"/>
              </a:cxn>
              <a:cxn ang="0">
                <a:pos x="164" y="244"/>
              </a:cxn>
              <a:cxn ang="0">
                <a:pos x="150" y="250"/>
              </a:cxn>
              <a:cxn ang="0">
                <a:pos x="144" y="266"/>
              </a:cxn>
              <a:cxn ang="0">
                <a:pos x="144" y="346"/>
              </a:cxn>
              <a:cxn ang="0">
                <a:pos x="138" y="358"/>
              </a:cxn>
              <a:cxn ang="0">
                <a:pos x="126" y="362"/>
              </a:cxn>
              <a:cxn ang="0">
                <a:pos x="120" y="362"/>
              </a:cxn>
              <a:cxn ang="0">
                <a:pos x="110" y="352"/>
              </a:cxn>
              <a:cxn ang="0">
                <a:pos x="80" y="244"/>
              </a:cxn>
              <a:cxn ang="0">
                <a:pos x="60" y="252"/>
              </a:cxn>
              <a:cxn ang="0">
                <a:pos x="24" y="276"/>
              </a:cxn>
              <a:cxn ang="0">
                <a:pos x="10" y="292"/>
              </a:cxn>
              <a:cxn ang="0">
                <a:pos x="2" y="310"/>
              </a:cxn>
              <a:cxn ang="0">
                <a:pos x="0" y="330"/>
              </a:cxn>
              <a:cxn ang="0">
                <a:pos x="0" y="354"/>
              </a:cxn>
              <a:cxn ang="0">
                <a:pos x="0" y="372"/>
              </a:cxn>
              <a:cxn ang="0">
                <a:pos x="2" y="384"/>
              </a:cxn>
              <a:cxn ang="0">
                <a:pos x="10" y="396"/>
              </a:cxn>
              <a:cxn ang="0">
                <a:pos x="20" y="402"/>
              </a:cxn>
              <a:cxn ang="0">
                <a:pos x="34" y="406"/>
              </a:cxn>
              <a:cxn ang="0">
                <a:pos x="296" y="406"/>
              </a:cxn>
              <a:cxn ang="0">
                <a:pos x="308" y="402"/>
              </a:cxn>
              <a:cxn ang="0">
                <a:pos x="320" y="396"/>
              </a:cxn>
              <a:cxn ang="0">
                <a:pos x="326" y="384"/>
              </a:cxn>
              <a:cxn ang="0">
                <a:pos x="330" y="372"/>
              </a:cxn>
              <a:cxn ang="0">
                <a:pos x="330" y="338"/>
              </a:cxn>
              <a:cxn ang="0">
                <a:pos x="330" y="330"/>
              </a:cxn>
              <a:cxn ang="0">
                <a:pos x="326" y="310"/>
              </a:cxn>
              <a:cxn ang="0">
                <a:pos x="318" y="292"/>
              </a:cxn>
              <a:cxn ang="0">
                <a:pos x="76" y="88"/>
              </a:cxn>
              <a:cxn ang="0">
                <a:pos x="78" y="108"/>
              </a:cxn>
              <a:cxn ang="0">
                <a:pos x="88" y="148"/>
              </a:cxn>
              <a:cxn ang="0">
                <a:pos x="110" y="186"/>
              </a:cxn>
              <a:cxn ang="0">
                <a:pos x="126" y="198"/>
              </a:cxn>
              <a:cxn ang="0">
                <a:pos x="144" y="208"/>
              </a:cxn>
              <a:cxn ang="0">
                <a:pos x="164" y="210"/>
              </a:cxn>
              <a:cxn ang="0">
                <a:pos x="174" y="210"/>
              </a:cxn>
              <a:cxn ang="0">
                <a:pos x="194" y="204"/>
              </a:cxn>
              <a:cxn ang="0">
                <a:pos x="210" y="192"/>
              </a:cxn>
              <a:cxn ang="0">
                <a:pos x="230" y="168"/>
              </a:cxn>
              <a:cxn ang="0">
                <a:pos x="248" y="128"/>
              </a:cxn>
              <a:cxn ang="0">
                <a:pos x="254" y="88"/>
              </a:cxn>
              <a:cxn ang="0">
                <a:pos x="252" y="70"/>
              </a:cxn>
              <a:cxn ang="0">
                <a:pos x="238" y="38"/>
              </a:cxn>
              <a:cxn ang="0">
                <a:pos x="214" y="14"/>
              </a:cxn>
              <a:cxn ang="0">
                <a:pos x="182" y="0"/>
              </a:cxn>
              <a:cxn ang="0">
                <a:pos x="164" y="0"/>
              </a:cxn>
              <a:cxn ang="0">
                <a:pos x="130" y="6"/>
              </a:cxn>
              <a:cxn ang="0">
                <a:pos x="102" y="26"/>
              </a:cxn>
              <a:cxn ang="0">
                <a:pos x="82" y="54"/>
              </a:cxn>
              <a:cxn ang="0">
                <a:pos x="76" y="88"/>
              </a:cxn>
            </a:cxnLst>
            <a:rect l="0" t="0" r="r" b="b"/>
            <a:pathLst>
              <a:path w="330" h="406">
                <a:moveTo>
                  <a:pt x="318" y="292"/>
                </a:moveTo>
                <a:lnTo>
                  <a:pt x="318" y="292"/>
                </a:lnTo>
                <a:lnTo>
                  <a:pt x="304" y="276"/>
                </a:lnTo>
                <a:lnTo>
                  <a:pt x="288" y="262"/>
                </a:lnTo>
                <a:lnTo>
                  <a:pt x="270" y="252"/>
                </a:lnTo>
                <a:lnTo>
                  <a:pt x="248" y="244"/>
                </a:lnTo>
                <a:lnTo>
                  <a:pt x="220" y="346"/>
                </a:lnTo>
                <a:lnTo>
                  <a:pt x="220" y="346"/>
                </a:lnTo>
                <a:lnTo>
                  <a:pt x="218" y="352"/>
                </a:lnTo>
                <a:lnTo>
                  <a:pt x="214" y="358"/>
                </a:lnTo>
                <a:lnTo>
                  <a:pt x="210" y="362"/>
                </a:lnTo>
                <a:lnTo>
                  <a:pt x="202" y="362"/>
                </a:lnTo>
                <a:lnTo>
                  <a:pt x="202" y="362"/>
                </a:lnTo>
                <a:lnTo>
                  <a:pt x="196" y="362"/>
                </a:lnTo>
                <a:lnTo>
                  <a:pt x="190" y="358"/>
                </a:lnTo>
                <a:lnTo>
                  <a:pt x="186" y="352"/>
                </a:lnTo>
                <a:lnTo>
                  <a:pt x="186" y="346"/>
                </a:lnTo>
                <a:lnTo>
                  <a:pt x="186" y="266"/>
                </a:lnTo>
                <a:lnTo>
                  <a:pt x="186" y="266"/>
                </a:lnTo>
                <a:lnTo>
                  <a:pt x="184" y="258"/>
                </a:lnTo>
                <a:lnTo>
                  <a:pt x="180" y="250"/>
                </a:lnTo>
                <a:lnTo>
                  <a:pt x="172" y="246"/>
                </a:lnTo>
                <a:lnTo>
                  <a:pt x="164" y="244"/>
                </a:lnTo>
                <a:lnTo>
                  <a:pt x="164" y="244"/>
                </a:lnTo>
                <a:lnTo>
                  <a:pt x="156" y="246"/>
                </a:lnTo>
                <a:lnTo>
                  <a:pt x="150" y="250"/>
                </a:lnTo>
                <a:lnTo>
                  <a:pt x="144" y="258"/>
                </a:lnTo>
                <a:lnTo>
                  <a:pt x="144" y="266"/>
                </a:lnTo>
                <a:lnTo>
                  <a:pt x="144" y="346"/>
                </a:lnTo>
                <a:lnTo>
                  <a:pt x="144" y="346"/>
                </a:lnTo>
                <a:lnTo>
                  <a:pt x="142" y="352"/>
                </a:lnTo>
                <a:lnTo>
                  <a:pt x="138" y="358"/>
                </a:lnTo>
                <a:lnTo>
                  <a:pt x="132" y="362"/>
                </a:lnTo>
                <a:lnTo>
                  <a:pt x="126" y="362"/>
                </a:lnTo>
                <a:lnTo>
                  <a:pt x="126" y="362"/>
                </a:lnTo>
                <a:lnTo>
                  <a:pt x="120" y="362"/>
                </a:lnTo>
                <a:lnTo>
                  <a:pt x="114" y="358"/>
                </a:lnTo>
                <a:lnTo>
                  <a:pt x="110" y="352"/>
                </a:lnTo>
                <a:lnTo>
                  <a:pt x="110" y="346"/>
                </a:lnTo>
                <a:lnTo>
                  <a:pt x="80" y="244"/>
                </a:lnTo>
                <a:lnTo>
                  <a:pt x="80" y="244"/>
                </a:lnTo>
                <a:lnTo>
                  <a:pt x="60" y="252"/>
                </a:lnTo>
                <a:lnTo>
                  <a:pt x="40" y="262"/>
                </a:lnTo>
                <a:lnTo>
                  <a:pt x="24" y="276"/>
                </a:lnTo>
                <a:lnTo>
                  <a:pt x="10" y="292"/>
                </a:lnTo>
                <a:lnTo>
                  <a:pt x="10" y="292"/>
                </a:lnTo>
                <a:lnTo>
                  <a:pt x="6" y="300"/>
                </a:lnTo>
                <a:lnTo>
                  <a:pt x="2" y="310"/>
                </a:lnTo>
                <a:lnTo>
                  <a:pt x="0" y="330"/>
                </a:lnTo>
                <a:lnTo>
                  <a:pt x="0" y="330"/>
                </a:lnTo>
                <a:lnTo>
                  <a:pt x="0" y="338"/>
                </a:lnTo>
                <a:lnTo>
                  <a:pt x="0" y="354"/>
                </a:lnTo>
                <a:lnTo>
                  <a:pt x="0" y="372"/>
                </a:lnTo>
                <a:lnTo>
                  <a:pt x="0" y="372"/>
                </a:lnTo>
                <a:lnTo>
                  <a:pt x="0" y="378"/>
                </a:lnTo>
                <a:lnTo>
                  <a:pt x="2" y="384"/>
                </a:lnTo>
                <a:lnTo>
                  <a:pt x="6" y="390"/>
                </a:lnTo>
                <a:lnTo>
                  <a:pt x="10" y="396"/>
                </a:lnTo>
                <a:lnTo>
                  <a:pt x="14" y="400"/>
                </a:lnTo>
                <a:lnTo>
                  <a:pt x="20" y="402"/>
                </a:lnTo>
                <a:lnTo>
                  <a:pt x="26" y="404"/>
                </a:lnTo>
                <a:lnTo>
                  <a:pt x="34" y="406"/>
                </a:lnTo>
                <a:lnTo>
                  <a:pt x="296" y="406"/>
                </a:lnTo>
                <a:lnTo>
                  <a:pt x="296" y="406"/>
                </a:lnTo>
                <a:lnTo>
                  <a:pt x="302" y="404"/>
                </a:lnTo>
                <a:lnTo>
                  <a:pt x="308" y="402"/>
                </a:lnTo>
                <a:lnTo>
                  <a:pt x="314" y="400"/>
                </a:lnTo>
                <a:lnTo>
                  <a:pt x="320" y="396"/>
                </a:lnTo>
                <a:lnTo>
                  <a:pt x="324" y="390"/>
                </a:lnTo>
                <a:lnTo>
                  <a:pt x="326" y="384"/>
                </a:lnTo>
                <a:lnTo>
                  <a:pt x="328" y="378"/>
                </a:lnTo>
                <a:lnTo>
                  <a:pt x="330" y="372"/>
                </a:lnTo>
                <a:lnTo>
                  <a:pt x="330" y="354"/>
                </a:lnTo>
                <a:lnTo>
                  <a:pt x="330" y="338"/>
                </a:lnTo>
                <a:lnTo>
                  <a:pt x="330" y="338"/>
                </a:lnTo>
                <a:lnTo>
                  <a:pt x="330" y="330"/>
                </a:lnTo>
                <a:lnTo>
                  <a:pt x="330" y="330"/>
                </a:lnTo>
                <a:lnTo>
                  <a:pt x="326" y="310"/>
                </a:lnTo>
                <a:lnTo>
                  <a:pt x="324" y="300"/>
                </a:lnTo>
                <a:lnTo>
                  <a:pt x="318" y="292"/>
                </a:lnTo>
                <a:lnTo>
                  <a:pt x="318" y="292"/>
                </a:lnTo>
                <a:close/>
                <a:moveTo>
                  <a:pt x="76" y="88"/>
                </a:moveTo>
                <a:lnTo>
                  <a:pt x="76" y="88"/>
                </a:lnTo>
                <a:lnTo>
                  <a:pt x="78" y="108"/>
                </a:lnTo>
                <a:lnTo>
                  <a:pt x="82" y="128"/>
                </a:lnTo>
                <a:lnTo>
                  <a:pt x="88" y="148"/>
                </a:lnTo>
                <a:lnTo>
                  <a:pt x="98" y="168"/>
                </a:lnTo>
                <a:lnTo>
                  <a:pt x="110" y="186"/>
                </a:lnTo>
                <a:lnTo>
                  <a:pt x="118" y="192"/>
                </a:lnTo>
                <a:lnTo>
                  <a:pt x="126" y="198"/>
                </a:lnTo>
                <a:lnTo>
                  <a:pt x="134" y="204"/>
                </a:lnTo>
                <a:lnTo>
                  <a:pt x="144" y="208"/>
                </a:lnTo>
                <a:lnTo>
                  <a:pt x="154" y="210"/>
                </a:lnTo>
                <a:lnTo>
                  <a:pt x="164" y="210"/>
                </a:lnTo>
                <a:lnTo>
                  <a:pt x="164" y="210"/>
                </a:lnTo>
                <a:lnTo>
                  <a:pt x="174" y="210"/>
                </a:lnTo>
                <a:lnTo>
                  <a:pt x="184" y="208"/>
                </a:lnTo>
                <a:lnTo>
                  <a:pt x="194" y="204"/>
                </a:lnTo>
                <a:lnTo>
                  <a:pt x="202" y="198"/>
                </a:lnTo>
                <a:lnTo>
                  <a:pt x="210" y="192"/>
                </a:lnTo>
                <a:lnTo>
                  <a:pt x="218" y="186"/>
                </a:lnTo>
                <a:lnTo>
                  <a:pt x="230" y="168"/>
                </a:lnTo>
                <a:lnTo>
                  <a:pt x="240" y="148"/>
                </a:lnTo>
                <a:lnTo>
                  <a:pt x="248" y="128"/>
                </a:lnTo>
                <a:lnTo>
                  <a:pt x="252" y="108"/>
                </a:lnTo>
                <a:lnTo>
                  <a:pt x="254" y="88"/>
                </a:lnTo>
                <a:lnTo>
                  <a:pt x="254" y="88"/>
                </a:lnTo>
                <a:lnTo>
                  <a:pt x="252" y="70"/>
                </a:lnTo>
                <a:lnTo>
                  <a:pt x="246" y="54"/>
                </a:lnTo>
                <a:lnTo>
                  <a:pt x="238" y="38"/>
                </a:lnTo>
                <a:lnTo>
                  <a:pt x="228" y="26"/>
                </a:lnTo>
                <a:lnTo>
                  <a:pt x="214" y="14"/>
                </a:lnTo>
                <a:lnTo>
                  <a:pt x="200" y="6"/>
                </a:lnTo>
                <a:lnTo>
                  <a:pt x="182" y="0"/>
                </a:lnTo>
                <a:lnTo>
                  <a:pt x="164" y="0"/>
                </a:lnTo>
                <a:lnTo>
                  <a:pt x="164" y="0"/>
                </a:lnTo>
                <a:lnTo>
                  <a:pt x="146" y="0"/>
                </a:lnTo>
                <a:lnTo>
                  <a:pt x="130" y="6"/>
                </a:lnTo>
                <a:lnTo>
                  <a:pt x="114" y="14"/>
                </a:lnTo>
                <a:lnTo>
                  <a:pt x="102" y="26"/>
                </a:lnTo>
                <a:lnTo>
                  <a:pt x="90" y="38"/>
                </a:lnTo>
                <a:lnTo>
                  <a:pt x="82" y="54"/>
                </a:lnTo>
                <a:lnTo>
                  <a:pt x="78" y="70"/>
                </a:lnTo>
                <a:lnTo>
                  <a:pt x="76" y="88"/>
                </a:lnTo>
                <a:lnTo>
                  <a:pt x="76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>
              <a:solidFill>
                <a:schemeClr val="bg1"/>
              </a:solidFill>
            </a:endParaRPr>
          </a:p>
        </p:txBody>
      </p:sp>
      <p:sp>
        <p:nvSpPr>
          <p:cNvPr id="25" name="Freeform 124"/>
          <p:cNvSpPr>
            <a:spLocks noEditPoints="1"/>
          </p:cNvSpPr>
          <p:nvPr/>
        </p:nvSpPr>
        <p:spPr bwMode="auto">
          <a:xfrm>
            <a:off x="8358189" y="3956034"/>
            <a:ext cx="523875" cy="644525"/>
          </a:xfrm>
          <a:custGeom>
            <a:avLst/>
            <a:gdLst/>
            <a:ahLst/>
            <a:cxnLst>
              <a:cxn ang="0">
                <a:pos x="318" y="292"/>
              </a:cxn>
              <a:cxn ang="0">
                <a:pos x="288" y="262"/>
              </a:cxn>
              <a:cxn ang="0">
                <a:pos x="248" y="244"/>
              </a:cxn>
              <a:cxn ang="0">
                <a:pos x="220" y="346"/>
              </a:cxn>
              <a:cxn ang="0">
                <a:pos x="214" y="358"/>
              </a:cxn>
              <a:cxn ang="0">
                <a:pos x="202" y="362"/>
              </a:cxn>
              <a:cxn ang="0">
                <a:pos x="196" y="362"/>
              </a:cxn>
              <a:cxn ang="0">
                <a:pos x="186" y="352"/>
              </a:cxn>
              <a:cxn ang="0">
                <a:pos x="186" y="266"/>
              </a:cxn>
              <a:cxn ang="0">
                <a:pos x="184" y="258"/>
              </a:cxn>
              <a:cxn ang="0">
                <a:pos x="172" y="246"/>
              </a:cxn>
              <a:cxn ang="0">
                <a:pos x="164" y="244"/>
              </a:cxn>
              <a:cxn ang="0">
                <a:pos x="150" y="250"/>
              </a:cxn>
              <a:cxn ang="0">
                <a:pos x="144" y="266"/>
              </a:cxn>
              <a:cxn ang="0">
                <a:pos x="144" y="346"/>
              </a:cxn>
              <a:cxn ang="0">
                <a:pos x="138" y="358"/>
              </a:cxn>
              <a:cxn ang="0">
                <a:pos x="126" y="362"/>
              </a:cxn>
              <a:cxn ang="0">
                <a:pos x="120" y="362"/>
              </a:cxn>
              <a:cxn ang="0">
                <a:pos x="110" y="352"/>
              </a:cxn>
              <a:cxn ang="0">
                <a:pos x="80" y="244"/>
              </a:cxn>
              <a:cxn ang="0">
                <a:pos x="60" y="252"/>
              </a:cxn>
              <a:cxn ang="0">
                <a:pos x="24" y="276"/>
              </a:cxn>
              <a:cxn ang="0">
                <a:pos x="10" y="292"/>
              </a:cxn>
              <a:cxn ang="0">
                <a:pos x="2" y="310"/>
              </a:cxn>
              <a:cxn ang="0">
                <a:pos x="0" y="330"/>
              </a:cxn>
              <a:cxn ang="0">
                <a:pos x="0" y="354"/>
              </a:cxn>
              <a:cxn ang="0">
                <a:pos x="0" y="372"/>
              </a:cxn>
              <a:cxn ang="0">
                <a:pos x="2" y="384"/>
              </a:cxn>
              <a:cxn ang="0">
                <a:pos x="10" y="396"/>
              </a:cxn>
              <a:cxn ang="0">
                <a:pos x="20" y="402"/>
              </a:cxn>
              <a:cxn ang="0">
                <a:pos x="34" y="406"/>
              </a:cxn>
              <a:cxn ang="0">
                <a:pos x="296" y="406"/>
              </a:cxn>
              <a:cxn ang="0">
                <a:pos x="308" y="402"/>
              </a:cxn>
              <a:cxn ang="0">
                <a:pos x="320" y="396"/>
              </a:cxn>
              <a:cxn ang="0">
                <a:pos x="326" y="384"/>
              </a:cxn>
              <a:cxn ang="0">
                <a:pos x="330" y="372"/>
              </a:cxn>
              <a:cxn ang="0">
                <a:pos x="330" y="338"/>
              </a:cxn>
              <a:cxn ang="0">
                <a:pos x="330" y="330"/>
              </a:cxn>
              <a:cxn ang="0">
                <a:pos x="326" y="310"/>
              </a:cxn>
              <a:cxn ang="0">
                <a:pos x="318" y="292"/>
              </a:cxn>
              <a:cxn ang="0">
                <a:pos x="76" y="88"/>
              </a:cxn>
              <a:cxn ang="0">
                <a:pos x="78" y="108"/>
              </a:cxn>
              <a:cxn ang="0">
                <a:pos x="88" y="148"/>
              </a:cxn>
              <a:cxn ang="0">
                <a:pos x="110" y="186"/>
              </a:cxn>
              <a:cxn ang="0">
                <a:pos x="126" y="198"/>
              </a:cxn>
              <a:cxn ang="0">
                <a:pos x="144" y="208"/>
              </a:cxn>
              <a:cxn ang="0">
                <a:pos x="164" y="210"/>
              </a:cxn>
              <a:cxn ang="0">
                <a:pos x="174" y="210"/>
              </a:cxn>
              <a:cxn ang="0">
                <a:pos x="194" y="204"/>
              </a:cxn>
              <a:cxn ang="0">
                <a:pos x="210" y="192"/>
              </a:cxn>
              <a:cxn ang="0">
                <a:pos x="230" y="168"/>
              </a:cxn>
              <a:cxn ang="0">
                <a:pos x="248" y="128"/>
              </a:cxn>
              <a:cxn ang="0">
                <a:pos x="254" y="88"/>
              </a:cxn>
              <a:cxn ang="0">
                <a:pos x="252" y="70"/>
              </a:cxn>
              <a:cxn ang="0">
                <a:pos x="238" y="38"/>
              </a:cxn>
              <a:cxn ang="0">
                <a:pos x="214" y="14"/>
              </a:cxn>
              <a:cxn ang="0">
                <a:pos x="182" y="0"/>
              </a:cxn>
              <a:cxn ang="0">
                <a:pos x="164" y="0"/>
              </a:cxn>
              <a:cxn ang="0">
                <a:pos x="130" y="6"/>
              </a:cxn>
              <a:cxn ang="0">
                <a:pos x="102" y="26"/>
              </a:cxn>
              <a:cxn ang="0">
                <a:pos x="82" y="54"/>
              </a:cxn>
              <a:cxn ang="0">
                <a:pos x="76" y="88"/>
              </a:cxn>
            </a:cxnLst>
            <a:rect l="0" t="0" r="r" b="b"/>
            <a:pathLst>
              <a:path w="330" h="406">
                <a:moveTo>
                  <a:pt x="318" y="292"/>
                </a:moveTo>
                <a:lnTo>
                  <a:pt x="318" y="292"/>
                </a:lnTo>
                <a:lnTo>
                  <a:pt x="304" y="276"/>
                </a:lnTo>
                <a:lnTo>
                  <a:pt x="288" y="262"/>
                </a:lnTo>
                <a:lnTo>
                  <a:pt x="270" y="252"/>
                </a:lnTo>
                <a:lnTo>
                  <a:pt x="248" y="244"/>
                </a:lnTo>
                <a:lnTo>
                  <a:pt x="220" y="346"/>
                </a:lnTo>
                <a:lnTo>
                  <a:pt x="220" y="346"/>
                </a:lnTo>
                <a:lnTo>
                  <a:pt x="218" y="352"/>
                </a:lnTo>
                <a:lnTo>
                  <a:pt x="214" y="358"/>
                </a:lnTo>
                <a:lnTo>
                  <a:pt x="210" y="362"/>
                </a:lnTo>
                <a:lnTo>
                  <a:pt x="202" y="362"/>
                </a:lnTo>
                <a:lnTo>
                  <a:pt x="202" y="362"/>
                </a:lnTo>
                <a:lnTo>
                  <a:pt x="196" y="362"/>
                </a:lnTo>
                <a:lnTo>
                  <a:pt x="190" y="358"/>
                </a:lnTo>
                <a:lnTo>
                  <a:pt x="186" y="352"/>
                </a:lnTo>
                <a:lnTo>
                  <a:pt x="186" y="346"/>
                </a:lnTo>
                <a:lnTo>
                  <a:pt x="186" y="266"/>
                </a:lnTo>
                <a:lnTo>
                  <a:pt x="186" y="266"/>
                </a:lnTo>
                <a:lnTo>
                  <a:pt x="184" y="258"/>
                </a:lnTo>
                <a:lnTo>
                  <a:pt x="180" y="250"/>
                </a:lnTo>
                <a:lnTo>
                  <a:pt x="172" y="246"/>
                </a:lnTo>
                <a:lnTo>
                  <a:pt x="164" y="244"/>
                </a:lnTo>
                <a:lnTo>
                  <a:pt x="164" y="244"/>
                </a:lnTo>
                <a:lnTo>
                  <a:pt x="156" y="246"/>
                </a:lnTo>
                <a:lnTo>
                  <a:pt x="150" y="250"/>
                </a:lnTo>
                <a:lnTo>
                  <a:pt x="144" y="258"/>
                </a:lnTo>
                <a:lnTo>
                  <a:pt x="144" y="266"/>
                </a:lnTo>
                <a:lnTo>
                  <a:pt x="144" y="346"/>
                </a:lnTo>
                <a:lnTo>
                  <a:pt x="144" y="346"/>
                </a:lnTo>
                <a:lnTo>
                  <a:pt x="142" y="352"/>
                </a:lnTo>
                <a:lnTo>
                  <a:pt x="138" y="358"/>
                </a:lnTo>
                <a:lnTo>
                  <a:pt x="132" y="362"/>
                </a:lnTo>
                <a:lnTo>
                  <a:pt x="126" y="362"/>
                </a:lnTo>
                <a:lnTo>
                  <a:pt x="126" y="362"/>
                </a:lnTo>
                <a:lnTo>
                  <a:pt x="120" y="362"/>
                </a:lnTo>
                <a:lnTo>
                  <a:pt x="114" y="358"/>
                </a:lnTo>
                <a:lnTo>
                  <a:pt x="110" y="352"/>
                </a:lnTo>
                <a:lnTo>
                  <a:pt x="110" y="346"/>
                </a:lnTo>
                <a:lnTo>
                  <a:pt x="80" y="244"/>
                </a:lnTo>
                <a:lnTo>
                  <a:pt x="80" y="244"/>
                </a:lnTo>
                <a:lnTo>
                  <a:pt x="60" y="252"/>
                </a:lnTo>
                <a:lnTo>
                  <a:pt x="40" y="262"/>
                </a:lnTo>
                <a:lnTo>
                  <a:pt x="24" y="276"/>
                </a:lnTo>
                <a:lnTo>
                  <a:pt x="10" y="292"/>
                </a:lnTo>
                <a:lnTo>
                  <a:pt x="10" y="292"/>
                </a:lnTo>
                <a:lnTo>
                  <a:pt x="6" y="300"/>
                </a:lnTo>
                <a:lnTo>
                  <a:pt x="2" y="310"/>
                </a:lnTo>
                <a:lnTo>
                  <a:pt x="0" y="330"/>
                </a:lnTo>
                <a:lnTo>
                  <a:pt x="0" y="330"/>
                </a:lnTo>
                <a:lnTo>
                  <a:pt x="0" y="338"/>
                </a:lnTo>
                <a:lnTo>
                  <a:pt x="0" y="354"/>
                </a:lnTo>
                <a:lnTo>
                  <a:pt x="0" y="372"/>
                </a:lnTo>
                <a:lnTo>
                  <a:pt x="0" y="372"/>
                </a:lnTo>
                <a:lnTo>
                  <a:pt x="0" y="378"/>
                </a:lnTo>
                <a:lnTo>
                  <a:pt x="2" y="384"/>
                </a:lnTo>
                <a:lnTo>
                  <a:pt x="6" y="390"/>
                </a:lnTo>
                <a:lnTo>
                  <a:pt x="10" y="396"/>
                </a:lnTo>
                <a:lnTo>
                  <a:pt x="14" y="400"/>
                </a:lnTo>
                <a:lnTo>
                  <a:pt x="20" y="402"/>
                </a:lnTo>
                <a:lnTo>
                  <a:pt x="26" y="404"/>
                </a:lnTo>
                <a:lnTo>
                  <a:pt x="34" y="406"/>
                </a:lnTo>
                <a:lnTo>
                  <a:pt x="296" y="406"/>
                </a:lnTo>
                <a:lnTo>
                  <a:pt x="296" y="406"/>
                </a:lnTo>
                <a:lnTo>
                  <a:pt x="302" y="404"/>
                </a:lnTo>
                <a:lnTo>
                  <a:pt x="308" y="402"/>
                </a:lnTo>
                <a:lnTo>
                  <a:pt x="314" y="400"/>
                </a:lnTo>
                <a:lnTo>
                  <a:pt x="320" y="396"/>
                </a:lnTo>
                <a:lnTo>
                  <a:pt x="324" y="390"/>
                </a:lnTo>
                <a:lnTo>
                  <a:pt x="326" y="384"/>
                </a:lnTo>
                <a:lnTo>
                  <a:pt x="328" y="378"/>
                </a:lnTo>
                <a:lnTo>
                  <a:pt x="330" y="372"/>
                </a:lnTo>
                <a:lnTo>
                  <a:pt x="330" y="354"/>
                </a:lnTo>
                <a:lnTo>
                  <a:pt x="330" y="338"/>
                </a:lnTo>
                <a:lnTo>
                  <a:pt x="330" y="338"/>
                </a:lnTo>
                <a:lnTo>
                  <a:pt x="330" y="330"/>
                </a:lnTo>
                <a:lnTo>
                  <a:pt x="330" y="330"/>
                </a:lnTo>
                <a:lnTo>
                  <a:pt x="326" y="310"/>
                </a:lnTo>
                <a:lnTo>
                  <a:pt x="324" y="300"/>
                </a:lnTo>
                <a:lnTo>
                  <a:pt x="318" y="292"/>
                </a:lnTo>
                <a:lnTo>
                  <a:pt x="318" y="292"/>
                </a:lnTo>
                <a:close/>
                <a:moveTo>
                  <a:pt x="76" y="88"/>
                </a:moveTo>
                <a:lnTo>
                  <a:pt x="76" y="88"/>
                </a:lnTo>
                <a:lnTo>
                  <a:pt x="78" y="108"/>
                </a:lnTo>
                <a:lnTo>
                  <a:pt x="82" y="128"/>
                </a:lnTo>
                <a:lnTo>
                  <a:pt x="88" y="148"/>
                </a:lnTo>
                <a:lnTo>
                  <a:pt x="98" y="168"/>
                </a:lnTo>
                <a:lnTo>
                  <a:pt x="110" y="186"/>
                </a:lnTo>
                <a:lnTo>
                  <a:pt x="118" y="192"/>
                </a:lnTo>
                <a:lnTo>
                  <a:pt x="126" y="198"/>
                </a:lnTo>
                <a:lnTo>
                  <a:pt x="134" y="204"/>
                </a:lnTo>
                <a:lnTo>
                  <a:pt x="144" y="208"/>
                </a:lnTo>
                <a:lnTo>
                  <a:pt x="154" y="210"/>
                </a:lnTo>
                <a:lnTo>
                  <a:pt x="164" y="210"/>
                </a:lnTo>
                <a:lnTo>
                  <a:pt x="164" y="210"/>
                </a:lnTo>
                <a:lnTo>
                  <a:pt x="174" y="210"/>
                </a:lnTo>
                <a:lnTo>
                  <a:pt x="184" y="208"/>
                </a:lnTo>
                <a:lnTo>
                  <a:pt x="194" y="204"/>
                </a:lnTo>
                <a:lnTo>
                  <a:pt x="202" y="198"/>
                </a:lnTo>
                <a:lnTo>
                  <a:pt x="210" y="192"/>
                </a:lnTo>
                <a:lnTo>
                  <a:pt x="218" y="186"/>
                </a:lnTo>
                <a:lnTo>
                  <a:pt x="230" y="168"/>
                </a:lnTo>
                <a:lnTo>
                  <a:pt x="240" y="148"/>
                </a:lnTo>
                <a:lnTo>
                  <a:pt x="248" y="128"/>
                </a:lnTo>
                <a:lnTo>
                  <a:pt x="252" y="108"/>
                </a:lnTo>
                <a:lnTo>
                  <a:pt x="254" y="88"/>
                </a:lnTo>
                <a:lnTo>
                  <a:pt x="254" y="88"/>
                </a:lnTo>
                <a:lnTo>
                  <a:pt x="252" y="70"/>
                </a:lnTo>
                <a:lnTo>
                  <a:pt x="246" y="54"/>
                </a:lnTo>
                <a:lnTo>
                  <a:pt x="238" y="38"/>
                </a:lnTo>
                <a:lnTo>
                  <a:pt x="228" y="26"/>
                </a:lnTo>
                <a:lnTo>
                  <a:pt x="214" y="14"/>
                </a:lnTo>
                <a:lnTo>
                  <a:pt x="200" y="6"/>
                </a:lnTo>
                <a:lnTo>
                  <a:pt x="182" y="0"/>
                </a:lnTo>
                <a:lnTo>
                  <a:pt x="164" y="0"/>
                </a:lnTo>
                <a:lnTo>
                  <a:pt x="164" y="0"/>
                </a:lnTo>
                <a:lnTo>
                  <a:pt x="146" y="0"/>
                </a:lnTo>
                <a:lnTo>
                  <a:pt x="130" y="6"/>
                </a:lnTo>
                <a:lnTo>
                  <a:pt x="114" y="14"/>
                </a:lnTo>
                <a:lnTo>
                  <a:pt x="102" y="26"/>
                </a:lnTo>
                <a:lnTo>
                  <a:pt x="90" y="38"/>
                </a:lnTo>
                <a:lnTo>
                  <a:pt x="82" y="54"/>
                </a:lnTo>
                <a:lnTo>
                  <a:pt x="78" y="70"/>
                </a:lnTo>
                <a:lnTo>
                  <a:pt x="76" y="88"/>
                </a:lnTo>
                <a:lnTo>
                  <a:pt x="76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>
              <a:solidFill>
                <a:schemeClr val="bg1"/>
              </a:solidFill>
            </a:endParaRPr>
          </a:p>
        </p:txBody>
      </p:sp>
      <p:sp>
        <p:nvSpPr>
          <p:cNvPr id="26" name="Freeform 124"/>
          <p:cNvSpPr>
            <a:spLocks noEditPoints="1"/>
          </p:cNvSpPr>
          <p:nvPr/>
        </p:nvSpPr>
        <p:spPr bwMode="auto">
          <a:xfrm>
            <a:off x="8942977" y="3956033"/>
            <a:ext cx="523875" cy="644525"/>
          </a:xfrm>
          <a:custGeom>
            <a:avLst/>
            <a:gdLst/>
            <a:ahLst/>
            <a:cxnLst>
              <a:cxn ang="0">
                <a:pos x="318" y="292"/>
              </a:cxn>
              <a:cxn ang="0">
                <a:pos x="288" y="262"/>
              </a:cxn>
              <a:cxn ang="0">
                <a:pos x="248" y="244"/>
              </a:cxn>
              <a:cxn ang="0">
                <a:pos x="220" y="346"/>
              </a:cxn>
              <a:cxn ang="0">
                <a:pos x="214" y="358"/>
              </a:cxn>
              <a:cxn ang="0">
                <a:pos x="202" y="362"/>
              </a:cxn>
              <a:cxn ang="0">
                <a:pos x="196" y="362"/>
              </a:cxn>
              <a:cxn ang="0">
                <a:pos x="186" y="352"/>
              </a:cxn>
              <a:cxn ang="0">
                <a:pos x="186" y="266"/>
              </a:cxn>
              <a:cxn ang="0">
                <a:pos x="184" y="258"/>
              </a:cxn>
              <a:cxn ang="0">
                <a:pos x="172" y="246"/>
              </a:cxn>
              <a:cxn ang="0">
                <a:pos x="164" y="244"/>
              </a:cxn>
              <a:cxn ang="0">
                <a:pos x="150" y="250"/>
              </a:cxn>
              <a:cxn ang="0">
                <a:pos x="144" y="266"/>
              </a:cxn>
              <a:cxn ang="0">
                <a:pos x="144" y="346"/>
              </a:cxn>
              <a:cxn ang="0">
                <a:pos x="138" y="358"/>
              </a:cxn>
              <a:cxn ang="0">
                <a:pos x="126" y="362"/>
              </a:cxn>
              <a:cxn ang="0">
                <a:pos x="120" y="362"/>
              </a:cxn>
              <a:cxn ang="0">
                <a:pos x="110" y="352"/>
              </a:cxn>
              <a:cxn ang="0">
                <a:pos x="80" y="244"/>
              </a:cxn>
              <a:cxn ang="0">
                <a:pos x="60" y="252"/>
              </a:cxn>
              <a:cxn ang="0">
                <a:pos x="24" y="276"/>
              </a:cxn>
              <a:cxn ang="0">
                <a:pos x="10" y="292"/>
              </a:cxn>
              <a:cxn ang="0">
                <a:pos x="2" y="310"/>
              </a:cxn>
              <a:cxn ang="0">
                <a:pos x="0" y="330"/>
              </a:cxn>
              <a:cxn ang="0">
                <a:pos x="0" y="354"/>
              </a:cxn>
              <a:cxn ang="0">
                <a:pos x="0" y="372"/>
              </a:cxn>
              <a:cxn ang="0">
                <a:pos x="2" y="384"/>
              </a:cxn>
              <a:cxn ang="0">
                <a:pos x="10" y="396"/>
              </a:cxn>
              <a:cxn ang="0">
                <a:pos x="20" y="402"/>
              </a:cxn>
              <a:cxn ang="0">
                <a:pos x="34" y="406"/>
              </a:cxn>
              <a:cxn ang="0">
                <a:pos x="296" y="406"/>
              </a:cxn>
              <a:cxn ang="0">
                <a:pos x="308" y="402"/>
              </a:cxn>
              <a:cxn ang="0">
                <a:pos x="320" y="396"/>
              </a:cxn>
              <a:cxn ang="0">
                <a:pos x="326" y="384"/>
              </a:cxn>
              <a:cxn ang="0">
                <a:pos x="330" y="372"/>
              </a:cxn>
              <a:cxn ang="0">
                <a:pos x="330" y="338"/>
              </a:cxn>
              <a:cxn ang="0">
                <a:pos x="330" y="330"/>
              </a:cxn>
              <a:cxn ang="0">
                <a:pos x="326" y="310"/>
              </a:cxn>
              <a:cxn ang="0">
                <a:pos x="318" y="292"/>
              </a:cxn>
              <a:cxn ang="0">
                <a:pos x="76" y="88"/>
              </a:cxn>
              <a:cxn ang="0">
                <a:pos x="78" y="108"/>
              </a:cxn>
              <a:cxn ang="0">
                <a:pos x="88" y="148"/>
              </a:cxn>
              <a:cxn ang="0">
                <a:pos x="110" y="186"/>
              </a:cxn>
              <a:cxn ang="0">
                <a:pos x="126" y="198"/>
              </a:cxn>
              <a:cxn ang="0">
                <a:pos x="144" y="208"/>
              </a:cxn>
              <a:cxn ang="0">
                <a:pos x="164" y="210"/>
              </a:cxn>
              <a:cxn ang="0">
                <a:pos x="174" y="210"/>
              </a:cxn>
              <a:cxn ang="0">
                <a:pos x="194" y="204"/>
              </a:cxn>
              <a:cxn ang="0">
                <a:pos x="210" y="192"/>
              </a:cxn>
              <a:cxn ang="0">
                <a:pos x="230" y="168"/>
              </a:cxn>
              <a:cxn ang="0">
                <a:pos x="248" y="128"/>
              </a:cxn>
              <a:cxn ang="0">
                <a:pos x="254" y="88"/>
              </a:cxn>
              <a:cxn ang="0">
                <a:pos x="252" y="70"/>
              </a:cxn>
              <a:cxn ang="0">
                <a:pos x="238" y="38"/>
              </a:cxn>
              <a:cxn ang="0">
                <a:pos x="214" y="14"/>
              </a:cxn>
              <a:cxn ang="0">
                <a:pos x="182" y="0"/>
              </a:cxn>
              <a:cxn ang="0">
                <a:pos x="164" y="0"/>
              </a:cxn>
              <a:cxn ang="0">
                <a:pos x="130" y="6"/>
              </a:cxn>
              <a:cxn ang="0">
                <a:pos x="102" y="26"/>
              </a:cxn>
              <a:cxn ang="0">
                <a:pos x="82" y="54"/>
              </a:cxn>
              <a:cxn ang="0">
                <a:pos x="76" y="88"/>
              </a:cxn>
            </a:cxnLst>
            <a:rect l="0" t="0" r="r" b="b"/>
            <a:pathLst>
              <a:path w="330" h="406">
                <a:moveTo>
                  <a:pt x="318" y="292"/>
                </a:moveTo>
                <a:lnTo>
                  <a:pt x="318" y="292"/>
                </a:lnTo>
                <a:lnTo>
                  <a:pt x="304" y="276"/>
                </a:lnTo>
                <a:lnTo>
                  <a:pt x="288" y="262"/>
                </a:lnTo>
                <a:lnTo>
                  <a:pt x="270" y="252"/>
                </a:lnTo>
                <a:lnTo>
                  <a:pt x="248" y="244"/>
                </a:lnTo>
                <a:lnTo>
                  <a:pt x="220" y="346"/>
                </a:lnTo>
                <a:lnTo>
                  <a:pt x="220" y="346"/>
                </a:lnTo>
                <a:lnTo>
                  <a:pt x="218" y="352"/>
                </a:lnTo>
                <a:lnTo>
                  <a:pt x="214" y="358"/>
                </a:lnTo>
                <a:lnTo>
                  <a:pt x="210" y="362"/>
                </a:lnTo>
                <a:lnTo>
                  <a:pt x="202" y="362"/>
                </a:lnTo>
                <a:lnTo>
                  <a:pt x="202" y="362"/>
                </a:lnTo>
                <a:lnTo>
                  <a:pt x="196" y="362"/>
                </a:lnTo>
                <a:lnTo>
                  <a:pt x="190" y="358"/>
                </a:lnTo>
                <a:lnTo>
                  <a:pt x="186" y="352"/>
                </a:lnTo>
                <a:lnTo>
                  <a:pt x="186" y="346"/>
                </a:lnTo>
                <a:lnTo>
                  <a:pt x="186" y="266"/>
                </a:lnTo>
                <a:lnTo>
                  <a:pt x="186" y="266"/>
                </a:lnTo>
                <a:lnTo>
                  <a:pt x="184" y="258"/>
                </a:lnTo>
                <a:lnTo>
                  <a:pt x="180" y="250"/>
                </a:lnTo>
                <a:lnTo>
                  <a:pt x="172" y="246"/>
                </a:lnTo>
                <a:lnTo>
                  <a:pt x="164" y="244"/>
                </a:lnTo>
                <a:lnTo>
                  <a:pt x="164" y="244"/>
                </a:lnTo>
                <a:lnTo>
                  <a:pt x="156" y="246"/>
                </a:lnTo>
                <a:lnTo>
                  <a:pt x="150" y="250"/>
                </a:lnTo>
                <a:lnTo>
                  <a:pt x="144" y="258"/>
                </a:lnTo>
                <a:lnTo>
                  <a:pt x="144" y="266"/>
                </a:lnTo>
                <a:lnTo>
                  <a:pt x="144" y="346"/>
                </a:lnTo>
                <a:lnTo>
                  <a:pt x="144" y="346"/>
                </a:lnTo>
                <a:lnTo>
                  <a:pt x="142" y="352"/>
                </a:lnTo>
                <a:lnTo>
                  <a:pt x="138" y="358"/>
                </a:lnTo>
                <a:lnTo>
                  <a:pt x="132" y="362"/>
                </a:lnTo>
                <a:lnTo>
                  <a:pt x="126" y="362"/>
                </a:lnTo>
                <a:lnTo>
                  <a:pt x="126" y="362"/>
                </a:lnTo>
                <a:lnTo>
                  <a:pt x="120" y="362"/>
                </a:lnTo>
                <a:lnTo>
                  <a:pt x="114" y="358"/>
                </a:lnTo>
                <a:lnTo>
                  <a:pt x="110" y="352"/>
                </a:lnTo>
                <a:lnTo>
                  <a:pt x="110" y="346"/>
                </a:lnTo>
                <a:lnTo>
                  <a:pt x="80" y="244"/>
                </a:lnTo>
                <a:lnTo>
                  <a:pt x="80" y="244"/>
                </a:lnTo>
                <a:lnTo>
                  <a:pt x="60" y="252"/>
                </a:lnTo>
                <a:lnTo>
                  <a:pt x="40" y="262"/>
                </a:lnTo>
                <a:lnTo>
                  <a:pt x="24" y="276"/>
                </a:lnTo>
                <a:lnTo>
                  <a:pt x="10" y="292"/>
                </a:lnTo>
                <a:lnTo>
                  <a:pt x="10" y="292"/>
                </a:lnTo>
                <a:lnTo>
                  <a:pt x="6" y="300"/>
                </a:lnTo>
                <a:lnTo>
                  <a:pt x="2" y="310"/>
                </a:lnTo>
                <a:lnTo>
                  <a:pt x="0" y="330"/>
                </a:lnTo>
                <a:lnTo>
                  <a:pt x="0" y="330"/>
                </a:lnTo>
                <a:lnTo>
                  <a:pt x="0" y="338"/>
                </a:lnTo>
                <a:lnTo>
                  <a:pt x="0" y="354"/>
                </a:lnTo>
                <a:lnTo>
                  <a:pt x="0" y="372"/>
                </a:lnTo>
                <a:lnTo>
                  <a:pt x="0" y="372"/>
                </a:lnTo>
                <a:lnTo>
                  <a:pt x="0" y="378"/>
                </a:lnTo>
                <a:lnTo>
                  <a:pt x="2" y="384"/>
                </a:lnTo>
                <a:lnTo>
                  <a:pt x="6" y="390"/>
                </a:lnTo>
                <a:lnTo>
                  <a:pt x="10" y="396"/>
                </a:lnTo>
                <a:lnTo>
                  <a:pt x="14" y="400"/>
                </a:lnTo>
                <a:lnTo>
                  <a:pt x="20" y="402"/>
                </a:lnTo>
                <a:lnTo>
                  <a:pt x="26" y="404"/>
                </a:lnTo>
                <a:lnTo>
                  <a:pt x="34" y="406"/>
                </a:lnTo>
                <a:lnTo>
                  <a:pt x="296" y="406"/>
                </a:lnTo>
                <a:lnTo>
                  <a:pt x="296" y="406"/>
                </a:lnTo>
                <a:lnTo>
                  <a:pt x="302" y="404"/>
                </a:lnTo>
                <a:lnTo>
                  <a:pt x="308" y="402"/>
                </a:lnTo>
                <a:lnTo>
                  <a:pt x="314" y="400"/>
                </a:lnTo>
                <a:lnTo>
                  <a:pt x="320" y="396"/>
                </a:lnTo>
                <a:lnTo>
                  <a:pt x="324" y="390"/>
                </a:lnTo>
                <a:lnTo>
                  <a:pt x="326" y="384"/>
                </a:lnTo>
                <a:lnTo>
                  <a:pt x="328" y="378"/>
                </a:lnTo>
                <a:lnTo>
                  <a:pt x="330" y="372"/>
                </a:lnTo>
                <a:lnTo>
                  <a:pt x="330" y="354"/>
                </a:lnTo>
                <a:lnTo>
                  <a:pt x="330" y="338"/>
                </a:lnTo>
                <a:lnTo>
                  <a:pt x="330" y="338"/>
                </a:lnTo>
                <a:lnTo>
                  <a:pt x="330" y="330"/>
                </a:lnTo>
                <a:lnTo>
                  <a:pt x="330" y="330"/>
                </a:lnTo>
                <a:lnTo>
                  <a:pt x="326" y="310"/>
                </a:lnTo>
                <a:lnTo>
                  <a:pt x="324" y="300"/>
                </a:lnTo>
                <a:lnTo>
                  <a:pt x="318" y="292"/>
                </a:lnTo>
                <a:lnTo>
                  <a:pt x="318" y="292"/>
                </a:lnTo>
                <a:close/>
                <a:moveTo>
                  <a:pt x="76" y="88"/>
                </a:moveTo>
                <a:lnTo>
                  <a:pt x="76" y="88"/>
                </a:lnTo>
                <a:lnTo>
                  <a:pt x="78" y="108"/>
                </a:lnTo>
                <a:lnTo>
                  <a:pt x="82" y="128"/>
                </a:lnTo>
                <a:lnTo>
                  <a:pt x="88" y="148"/>
                </a:lnTo>
                <a:lnTo>
                  <a:pt x="98" y="168"/>
                </a:lnTo>
                <a:lnTo>
                  <a:pt x="110" y="186"/>
                </a:lnTo>
                <a:lnTo>
                  <a:pt x="118" y="192"/>
                </a:lnTo>
                <a:lnTo>
                  <a:pt x="126" y="198"/>
                </a:lnTo>
                <a:lnTo>
                  <a:pt x="134" y="204"/>
                </a:lnTo>
                <a:lnTo>
                  <a:pt x="144" y="208"/>
                </a:lnTo>
                <a:lnTo>
                  <a:pt x="154" y="210"/>
                </a:lnTo>
                <a:lnTo>
                  <a:pt x="164" y="210"/>
                </a:lnTo>
                <a:lnTo>
                  <a:pt x="164" y="210"/>
                </a:lnTo>
                <a:lnTo>
                  <a:pt x="174" y="210"/>
                </a:lnTo>
                <a:lnTo>
                  <a:pt x="184" y="208"/>
                </a:lnTo>
                <a:lnTo>
                  <a:pt x="194" y="204"/>
                </a:lnTo>
                <a:lnTo>
                  <a:pt x="202" y="198"/>
                </a:lnTo>
                <a:lnTo>
                  <a:pt x="210" y="192"/>
                </a:lnTo>
                <a:lnTo>
                  <a:pt x="218" y="186"/>
                </a:lnTo>
                <a:lnTo>
                  <a:pt x="230" y="168"/>
                </a:lnTo>
                <a:lnTo>
                  <a:pt x="240" y="148"/>
                </a:lnTo>
                <a:lnTo>
                  <a:pt x="248" y="128"/>
                </a:lnTo>
                <a:lnTo>
                  <a:pt x="252" y="108"/>
                </a:lnTo>
                <a:lnTo>
                  <a:pt x="254" y="88"/>
                </a:lnTo>
                <a:lnTo>
                  <a:pt x="254" y="88"/>
                </a:lnTo>
                <a:lnTo>
                  <a:pt x="252" y="70"/>
                </a:lnTo>
                <a:lnTo>
                  <a:pt x="246" y="54"/>
                </a:lnTo>
                <a:lnTo>
                  <a:pt x="238" y="38"/>
                </a:lnTo>
                <a:lnTo>
                  <a:pt x="228" y="26"/>
                </a:lnTo>
                <a:lnTo>
                  <a:pt x="214" y="14"/>
                </a:lnTo>
                <a:lnTo>
                  <a:pt x="200" y="6"/>
                </a:lnTo>
                <a:lnTo>
                  <a:pt x="182" y="0"/>
                </a:lnTo>
                <a:lnTo>
                  <a:pt x="164" y="0"/>
                </a:lnTo>
                <a:lnTo>
                  <a:pt x="164" y="0"/>
                </a:lnTo>
                <a:lnTo>
                  <a:pt x="146" y="0"/>
                </a:lnTo>
                <a:lnTo>
                  <a:pt x="130" y="6"/>
                </a:lnTo>
                <a:lnTo>
                  <a:pt x="114" y="14"/>
                </a:lnTo>
                <a:lnTo>
                  <a:pt x="102" y="26"/>
                </a:lnTo>
                <a:lnTo>
                  <a:pt x="90" y="38"/>
                </a:lnTo>
                <a:lnTo>
                  <a:pt x="82" y="54"/>
                </a:lnTo>
                <a:lnTo>
                  <a:pt x="78" y="70"/>
                </a:lnTo>
                <a:lnTo>
                  <a:pt x="76" y="88"/>
                </a:lnTo>
                <a:lnTo>
                  <a:pt x="76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>
              <a:solidFill>
                <a:schemeClr val="bg1"/>
              </a:solidFill>
            </a:endParaRPr>
          </a:p>
        </p:txBody>
      </p:sp>
      <p:sp>
        <p:nvSpPr>
          <p:cNvPr id="27" name="Freeform 124"/>
          <p:cNvSpPr>
            <a:spLocks noEditPoints="1"/>
          </p:cNvSpPr>
          <p:nvPr/>
        </p:nvSpPr>
        <p:spPr bwMode="auto">
          <a:xfrm>
            <a:off x="9518650" y="2936064"/>
            <a:ext cx="523875" cy="644525"/>
          </a:xfrm>
          <a:custGeom>
            <a:avLst/>
            <a:gdLst/>
            <a:ahLst/>
            <a:cxnLst>
              <a:cxn ang="0">
                <a:pos x="318" y="292"/>
              </a:cxn>
              <a:cxn ang="0">
                <a:pos x="288" y="262"/>
              </a:cxn>
              <a:cxn ang="0">
                <a:pos x="248" y="244"/>
              </a:cxn>
              <a:cxn ang="0">
                <a:pos x="220" y="346"/>
              </a:cxn>
              <a:cxn ang="0">
                <a:pos x="214" y="358"/>
              </a:cxn>
              <a:cxn ang="0">
                <a:pos x="202" y="362"/>
              </a:cxn>
              <a:cxn ang="0">
                <a:pos x="196" y="362"/>
              </a:cxn>
              <a:cxn ang="0">
                <a:pos x="186" y="352"/>
              </a:cxn>
              <a:cxn ang="0">
                <a:pos x="186" y="266"/>
              </a:cxn>
              <a:cxn ang="0">
                <a:pos x="184" y="258"/>
              </a:cxn>
              <a:cxn ang="0">
                <a:pos x="172" y="246"/>
              </a:cxn>
              <a:cxn ang="0">
                <a:pos x="164" y="244"/>
              </a:cxn>
              <a:cxn ang="0">
                <a:pos x="150" y="250"/>
              </a:cxn>
              <a:cxn ang="0">
                <a:pos x="144" y="266"/>
              </a:cxn>
              <a:cxn ang="0">
                <a:pos x="144" y="346"/>
              </a:cxn>
              <a:cxn ang="0">
                <a:pos x="138" y="358"/>
              </a:cxn>
              <a:cxn ang="0">
                <a:pos x="126" y="362"/>
              </a:cxn>
              <a:cxn ang="0">
                <a:pos x="120" y="362"/>
              </a:cxn>
              <a:cxn ang="0">
                <a:pos x="110" y="352"/>
              </a:cxn>
              <a:cxn ang="0">
                <a:pos x="80" y="244"/>
              </a:cxn>
              <a:cxn ang="0">
                <a:pos x="60" y="252"/>
              </a:cxn>
              <a:cxn ang="0">
                <a:pos x="24" y="276"/>
              </a:cxn>
              <a:cxn ang="0">
                <a:pos x="10" y="292"/>
              </a:cxn>
              <a:cxn ang="0">
                <a:pos x="2" y="310"/>
              </a:cxn>
              <a:cxn ang="0">
                <a:pos x="0" y="330"/>
              </a:cxn>
              <a:cxn ang="0">
                <a:pos x="0" y="354"/>
              </a:cxn>
              <a:cxn ang="0">
                <a:pos x="0" y="372"/>
              </a:cxn>
              <a:cxn ang="0">
                <a:pos x="2" y="384"/>
              </a:cxn>
              <a:cxn ang="0">
                <a:pos x="10" y="396"/>
              </a:cxn>
              <a:cxn ang="0">
                <a:pos x="20" y="402"/>
              </a:cxn>
              <a:cxn ang="0">
                <a:pos x="34" y="406"/>
              </a:cxn>
              <a:cxn ang="0">
                <a:pos x="296" y="406"/>
              </a:cxn>
              <a:cxn ang="0">
                <a:pos x="308" y="402"/>
              </a:cxn>
              <a:cxn ang="0">
                <a:pos x="320" y="396"/>
              </a:cxn>
              <a:cxn ang="0">
                <a:pos x="326" y="384"/>
              </a:cxn>
              <a:cxn ang="0">
                <a:pos x="330" y="372"/>
              </a:cxn>
              <a:cxn ang="0">
                <a:pos x="330" y="338"/>
              </a:cxn>
              <a:cxn ang="0">
                <a:pos x="330" y="330"/>
              </a:cxn>
              <a:cxn ang="0">
                <a:pos x="326" y="310"/>
              </a:cxn>
              <a:cxn ang="0">
                <a:pos x="318" y="292"/>
              </a:cxn>
              <a:cxn ang="0">
                <a:pos x="76" y="88"/>
              </a:cxn>
              <a:cxn ang="0">
                <a:pos x="78" y="108"/>
              </a:cxn>
              <a:cxn ang="0">
                <a:pos x="88" y="148"/>
              </a:cxn>
              <a:cxn ang="0">
                <a:pos x="110" y="186"/>
              </a:cxn>
              <a:cxn ang="0">
                <a:pos x="126" y="198"/>
              </a:cxn>
              <a:cxn ang="0">
                <a:pos x="144" y="208"/>
              </a:cxn>
              <a:cxn ang="0">
                <a:pos x="164" y="210"/>
              </a:cxn>
              <a:cxn ang="0">
                <a:pos x="174" y="210"/>
              </a:cxn>
              <a:cxn ang="0">
                <a:pos x="194" y="204"/>
              </a:cxn>
              <a:cxn ang="0">
                <a:pos x="210" y="192"/>
              </a:cxn>
              <a:cxn ang="0">
                <a:pos x="230" y="168"/>
              </a:cxn>
              <a:cxn ang="0">
                <a:pos x="248" y="128"/>
              </a:cxn>
              <a:cxn ang="0">
                <a:pos x="254" y="88"/>
              </a:cxn>
              <a:cxn ang="0">
                <a:pos x="252" y="70"/>
              </a:cxn>
              <a:cxn ang="0">
                <a:pos x="238" y="38"/>
              </a:cxn>
              <a:cxn ang="0">
                <a:pos x="214" y="14"/>
              </a:cxn>
              <a:cxn ang="0">
                <a:pos x="182" y="0"/>
              </a:cxn>
              <a:cxn ang="0">
                <a:pos x="164" y="0"/>
              </a:cxn>
              <a:cxn ang="0">
                <a:pos x="130" y="6"/>
              </a:cxn>
              <a:cxn ang="0">
                <a:pos x="102" y="26"/>
              </a:cxn>
              <a:cxn ang="0">
                <a:pos x="82" y="54"/>
              </a:cxn>
              <a:cxn ang="0">
                <a:pos x="76" y="88"/>
              </a:cxn>
            </a:cxnLst>
            <a:rect l="0" t="0" r="r" b="b"/>
            <a:pathLst>
              <a:path w="330" h="406">
                <a:moveTo>
                  <a:pt x="318" y="292"/>
                </a:moveTo>
                <a:lnTo>
                  <a:pt x="318" y="292"/>
                </a:lnTo>
                <a:lnTo>
                  <a:pt x="304" y="276"/>
                </a:lnTo>
                <a:lnTo>
                  <a:pt x="288" y="262"/>
                </a:lnTo>
                <a:lnTo>
                  <a:pt x="270" y="252"/>
                </a:lnTo>
                <a:lnTo>
                  <a:pt x="248" y="244"/>
                </a:lnTo>
                <a:lnTo>
                  <a:pt x="220" y="346"/>
                </a:lnTo>
                <a:lnTo>
                  <a:pt x="220" y="346"/>
                </a:lnTo>
                <a:lnTo>
                  <a:pt x="218" y="352"/>
                </a:lnTo>
                <a:lnTo>
                  <a:pt x="214" y="358"/>
                </a:lnTo>
                <a:lnTo>
                  <a:pt x="210" y="362"/>
                </a:lnTo>
                <a:lnTo>
                  <a:pt x="202" y="362"/>
                </a:lnTo>
                <a:lnTo>
                  <a:pt x="202" y="362"/>
                </a:lnTo>
                <a:lnTo>
                  <a:pt x="196" y="362"/>
                </a:lnTo>
                <a:lnTo>
                  <a:pt x="190" y="358"/>
                </a:lnTo>
                <a:lnTo>
                  <a:pt x="186" y="352"/>
                </a:lnTo>
                <a:lnTo>
                  <a:pt x="186" y="346"/>
                </a:lnTo>
                <a:lnTo>
                  <a:pt x="186" y="266"/>
                </a:lnTo>
                <a:lnTo>
                  <a:pt x="186" y="266"/>
                </a:lnTo>
                <a:lnTo>
                  <a:pt x="184" y="258"/>
                </a:lnTo>
                <a:lnTo>
                  <a:pt x="180" y="250"/>
                </a:lnTo>
                <a:lnTo>
                  <a:pt x="172" y="246"/>
                </a:lnTo>
                <a:lnTo>
                  <a:pt x="164" y="244"/>
                </a:lnTo>
                <a:lnTo>
                  <a:pt x="164" y="244"/>
                </a:lnTo>
                <a:lnTo>
                  <a:pt x="156" y="246"/>
                </a:lnTo>
                <a:lnTo>
                  <a:pt x="150" y="250"/>
                </a:lnTo>
                <a:lnTo>
                  <a:pt x="144" y="258"/>
                </a:lnTo>
                <a:lnTo>
                  <a:pt x="144" y="266"/>
                </a:lnTo>
                <a:lnTo>
                  <a:pt x="144" y="346"/>
                </a:lnTo>
                <a:lnTo>
                  <a:pt x="144" y="346"/>
                </a:lnTo>
                <a:lnTo>
                  <a:pt x="142" y="352"/>
                </a:lnTo>
                <a:lnTo>
                  <a:pt x="138" y="358"/>
                </a:lnTo>
                <a:lnTo>
                  <a:pt x="132" y="362"/>
                </a:lnTo>
                <a:lnTo>
                  <a:pt x="126" y="362"/>
                </a:lnTo>
                <a:lnTo>
                  <a:pt x="126" y="362"/>
                </a:lnTo>
                <a:lnTo>
                  <a:pt x="120" y="362"/>
                </a:lnTo>
                <a:lnTo>
                  <a:pt x="114" y="358"/>
                </a:lnTo>
                <a:lnTo>
                  <a:pt x="110" y="352"/>
                </a:lnTo>
                <a:lnTo>
                  <a:pt x="110" y="346"/>
                </a:lnTo>
                <a:lnTo>
                  <a:pt x="80" y="244"/>
                </a:lnTo>
                <a:lnTo>
                  <a:pt x="80" y="244"/>
                </a:lnTo>
                <a:lnTo>
                  <a:pt x="60" y="252"/>
                </a:lnTo>
                <a:lnTo>
                  <a:pt x="40" y="262"/>
                </a:lnTo>
                <a:lnTo>
                  <a:pt x="24" y="276"/>
                </a:lnTo>
                <a:lnTo>
                  <a:pt x="10" y="292"/>
                </a:lnTo>
                <a:lnTo>
                  <a:pt x="10" y="292"/>
                </a:lnTo>
                <a:lnTo>
                  <a:pt x="6" y="300"/>
                </a:lnTo>
                <a:lnTo>
                  <a:pt x="2" y="310"/>
                </a:lnTo>
                <a:lnTo>
                  <a:pt x="0" y="330"/>
                </a:lnTo>
                <a:lnTo>
                  <a:pt x="0" y="330"/>
                </a:lnTo>
                <a:lnTo>
                  <a:pt x="0" y="338"/>
                </a:lnTo>
                <a:lnTo>
                  <a:pt x="0" y="354"/>
                </a:lnTo>
                <a:lnTo>
                  <a:pt x="0" y="372"/>
                </a:lnTo>
                <a:lnTo>
                  <a:pt x="0" y="372"/>
                </a:lnTo>
                <a:lnTo>
                  <a:pt x="0" y="378"/>
                </a:lnTo>
                <a:lnTo>
                  <a:pt x="2" y="384"/>
                </a:lnTo>
                <a:lnTo>
                  <a:pt x="6" y="390"/>
                </a:lnTo>
                <a:lnTo>
                  <a:pt x="10" y="396"/>
                </a:lnTo>
                <a:lnTo>
                  <a:pt x="14" y="400"/>
                </a:lnTo>
                <a:lnTo>
                  <a:pt x="20" y="402"/>
                </a:lnTo>
                <a:lnTo>
                  <a:pt x="26" y="404"/>
                </a:lnTo>
                <a:lnTo>
                  <a:pt x="34" y="406"/>
                </a:lnTo>
                <a:lnTo>
                  <a:pt x="296" y="406"/>
                </a:lnTo>
                <a:lnTo>
                  <a:pt x="296" y="406"/>
                </a:lnTo>
                <a:lnTo>
                  <a:pt x="302" y="404"/>
                </a:lnTo>
                <a:lnTo>
                  <a:pt x="308" y="402"/>
                </a:lnTo>
                <a:lnTo>
                  <a:pt x="314" y="400"/>
                </a:lnTo>
                <a:lnTo>
                  <a:pt x="320" y="396"/>
                </a:lnTo>
                <a:lnTo>
                  <a:pt x="324" y="390"/>
                </a:lnTo>
                <a:lnTo>
                  <a:pt x="326" y="384"/>
                </a:lnTo>
                <a:lnTo>
                  <a:pt x="328" y="378"/>
                </a:lnTo>
                <a:lnTo>
                  <a:pt x="330" y="372"/>
                </a:lnTo>
                <a:lnTo>
                  <a:pt x="330" y="354"/>
                </a:lnTo>
                <a:lnTo>
                  <a:pt x="330" y="338"/>
                </a:lnTo>
                <a:lnTo>
                  <a:pt x="330" y="338"/>
                </a:lnTo>
                <a:lnTo>
                  <a:pt x="330" y="330"/>
                </a:lnTo>
                <a:lnTo>
                  <a:pt x="330" y="330"/>
                </a:lnTo>
                <a:lnTo>
                  <a:pt x="326" y="310"/>
                </a:lnTo>
                <a:lnTo>
                  <a:pt x="324" y="300"/>
                </a:lnTo>
                <a:lnTo>
                  <a:pt x="318" y="292"/>
                </a:lnTo>
                <a:lnTo>
                  <a:pt x="318" y="292"/>
                </a:lnTo>
                <a:close/>
                <a:moveTo>
                  <a:pt x="76" y="88"/>
                </a:moveTo>
                <a:lnTo>
                  <a:pt x="76" y="88"/>
                </a:lnTo>
                <a:lnTo>
                  <a:pt x="78" y="108"/>
                </a:lnTo>
                <a:lnTo>
                  <a:pt x="82" y="128"/>
                </a:lnTo>
                <a:lnTo>
                  <a:pt x="88" y="148"/>
                </a:lnTo>
                <a:lnTo>
                  <a:pt x="98" y="168"/>
                </a:lnTo>
                <a:lnTo>
                  <a:pt x="110" y="186"/>
                </a:lnTo>
                <a:lnTo>
                  <a:pt x="118" y="192"/>
                </a:lnTo>
                <a:lnTo>
                  <a:pt x="126" y="198"/>
                </a:lnTo>
                <a:lnTo>
                  <a:pt x="134" y="204"/>
                </a:lnTo>
                <a:lnTo>
                  <a:pt x="144" y="208"/>
                </a:lnTo>
                <a:lnTo>
                  <a:pt x="154" y="210"/>
                </a:lnTo>
                <a:lnTo>
                  <a:pt x="164" y="210"/>
                </a:lnTo>
                <a:lnTo>
                  <a:pt x="164" y="210"/>
                </a:lnTo>
                <a:lnTo>
                  <a:pt x="174" y="210"/>
                </a:lnTo>
                <a:lnTo>
                  <a:pt x="184" y="208"/>
                </a:lnTo>
                <a:lnTo>
                  <a:pt x="194" y="204"/>
                </a:lnTo>
                <a:lnTo>
                  <a:pt x="202" y="198"/>
                </a:lnTo>
                <a:lnTo>
                  <a:pt x="210" y="192"/>
                </a:lnTo>
                <a:lnTo>
                  <a:pt x="218" y="186"/>
                </a:lnTo>
                <a:lnTo>
                  <a:pt x="230" y="168"/>
                </a:lnTo>
                <a:lnTo>
                  <a:pt x="240" y="148"/>
                </a:lnTo>
                <a:lnTo>
                  <a:pt x="248" y="128"/>
                </a:lnTo>
                <a:lnTo>
                  <a:pt x="252" y="108"/>
                </a:lnTo>
                <a:lnTo>
                  <a:pt x="254" y="88"/>
                </a:lnTo>
                <a:lnTo>
                  <a:pt x="254" y="88"/>
                </a:lnTo>
                <a:lnTo>
                  <a:pt x="252" y="70"/>
                </a:lnTo>
                <a:lnTo>
                  <a:pt x="246" y="54"/>
                </a:lnTo>
                <a:lnTo>
                  <a:pt x="238" y="38"/>
                </a:lnTo>
                <a:lnTo>
                  <a:pt x="228" y="26"/>
                </a:lnTo>
                <a:lnTo>
                  <a:pt x="214" y="14"/>
                </a:lnTo>
                <a:lnTo>
                  <a:pt x="200" y="6"/>
                </a:lnTo>
                <a:lnTo>
                  <a:pt x="182" y="0"/>
                </a:lnTo>
                <a:lnTo>
                  <a:pt x="164" y="0"/>
                </a:lnTo>
                <a:lnTo>
                  <a:pt x="164" y="0"/>
                </a:lnTo>
                <a:lnTo>
                  <a:pt x="146" y="0"/>
                </a:lnTo>
                <a:lnTo>
                  <a:pt x="130" y="6"/>
                </a:lnTo>
                <a:lnTo>
                  <a:pt x="114" y="14"/>
                </a:lnTo>
                <a:lnTo>
                  <a:pt x="102" y="26"/>
                </a:lnTo>
                <a:lnTo>
                  <a:pt x="90" y="38"/>
                </a:lnTo>
                <a:lnTo>
                  <a:pt x="82" y="54"/>
                </a:lnTo>
                <a:lnTo>
                  <a:pt x="78" y="70"/>
                </a:lnTo>
                <a:lnTo>
                  <a:pt x="76" y="88"/>
                </a:lnTo>
                <a:lnTo>
                  <a:pt x="76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>
              <a:solidFill>
                <a:schemeClr val="bg1"/>
              </a:solidFill>
            </a:endParaRPr>
          </a:p>
        </p:txBody>
      </p:sp>
      <p:sp>
        <p:nvSpPr>
          <p:cNvPr id="28" name="Freeform 124"/>
          <p:cNvSpPr>
            <a:spLocks noEditPoints="1"/>
          </p:cNvSpPr>
          <p:nvPr/>
        </p:nvSpPr>
        <p:spPr bwMode="auto">
          <a:xfrm>
            <a:off x="10103438" y="2936063"/>
            <a:ext cx="523875" cy="644525"/>
          </a:xfrm>
          <a:custGeom>
            <a:avLst/>
            <a:gdLst/>
            <a:ahLst/>
            <a:cxnLst>
              <a:cxn ang="0">
                <a:pos x="318" y="292"/>
              </a:cxn>
              <a:cxn ang="0">
                <a:pos x="288" y="262"/>
              </a:cxn>
              <a:cxn ang="0">
                <a:pos x="248" y="244"/>
              </a:cxn>
              <a:cxn ang="0">
                <a:pos x="220" y="346"/>
              </a:cxn>
              <a:cxn ang="0">
                <a:pos x="214" y="358"/>
              </a:cxn>
              <a:cxn ang="0">
                <a:pos x="202" y="362"/>
              </a:cxn>
              <a:cxn ang="0">
                <a:pos x="196" y="362"/>
              </a:cxn>
              <a:cxn ang="0">
                <a:pos x="186" y="352"/>
              </a:cxn>
              <a:cxn ang="0">
                <a:pos x="186" y="266"/>
              </a:cxn>
              <a:cxn ang="0">
                <a:pos x="184" y="258"/>
              </a:cxn>
              <a:cxn ang="0">
                <a:pos x="172" y="246"/>
              </a:cxn>
              <a:cxn ang="0">
                <a:pos x="164" y="244"/>
              </a:cxn>
              <a:cxn ang="0">
                <a:pos x="150" y="250"/>
              </a:cxn>
              <a:cxn ang="0">
                <a:pos x="144" y="266"/>
              </a:cxn>
              <a:cxn ang="0">
                <a:pos x="144" y="346"/>
              </a:cxn>
              <a:cxn ang="0">
                <a:pos x="138" y="358"/>
              </a:cxn>
              <a:cxn ang="0">
                <a:pos x="126" y="362"/>
              </a:cxn>
              <a:cxn ang="0">
                <a:pos x="120" y="362"/>
              </a:cxn>
              <a:cxn ang="0">
                <a:pos x="110" y="352"/>
              </a:cxn>
              <a:cxn ang="0">
                <a:pos x="80" y="244"/>
              </a:cxn>
              <a:cxn ang="0">
                <a:pos x="60" y="252"/>
              </a:cxn>
              <a:cxn ang="0">
                <a:pos x="24" y="276"/>
              </a:cxn>
              <a:cxn ang="0">
                <a:pos x="10" y="292"/>
              </a:cxn>
              <a:cxn ang="0">
                <a:pos x="2" y="310"/>
              </a:cxn>
              <a:cxn ang="0">
                <a:pos x="0" y="330"/>
              </a:cxn>
              <a:cxn ang="0">
                <a:pos x="0" y="354"/>
              </a:cxn>
              <a:cxn ang="0">
                <a:pos x="0" y="372"/>
              </a:cxn>
              <a:cxn ang="0">
                <a:pos x="2" y="384"/>
              </a:cxn>
              <a:cxn ang="0">
                <a:pos x="10" y="396"/>
              </a:cxn>
              <a:cxn ang="0">
                <a:pos x="20" y="402"/>
              </a:cxn>
              <a:cxn ang="0">
                <a:pos x="34" y="406"/>
              </a:cxn>
              <a:cxn ang="0">
                <a:pos x="296" y="406"/>
              </a:cxn>
              <a:cxn ang="0">
                <a:pos x="308" y="402"/>
              </a:cxn>
              <a:cxn ang="0">
                <a:pos x="320" y="396"/>
              </a:cxn>
              <a:cxn ang="0">
                <a:pos x="326" y="384"/>
              </a:cxn>
              <a:cxn ang="0">
                <a:pos x="330" y="372"/>
              </a:cxn>
              <a:cxn ang="0">
                <a:pos x="330" y="338"/>
              </a:cxn>
              <a:cxn ang="0">
                <a:pos x="330" y="330"/>
              </a:cxn>
              <a:cxn ang="0">
                <a:pos x="326" y="310"/>
              </a:cxn>
              <a:cxn ang="0">
                <a:pos x="318" y="292"/>
              </a:cxn>
              <a:cxn ang="0">
                <a:pos x="76" y="88"/>
              </a:cxn>
              <a:cxn ang="0">
                <a:pos x="78" y="108"/>
              </a:cxn>
              <a:cxn ang="0">
                <a:pos x="88" y="148"/>
              </a:cxn>
              <a:cxn ang="0">
                <a:pos x="110" y="186"/>
              </a:cxn>
              <a:cxn ang="0">
                <a:pos x="126" y="198"/>
              </a:cxn>
              <a:cxn ang="0">
                <a:pos x="144" y="208"/>
              </a:cxn>
              <a:cxn ang="0">
                <a:pos x="164" y="210"/>
              </a:cxn>
              <a:cxn ang="0">
                <a:pos x="174" y="210"/>
              </a:cxn>
              <a:cxn ang="0">
                <a:pos x="194" y="204"/>
              </a:cxn>
              <a:cxn ang="0">
                <a:pos x="210" y="192"/>
              </a:cxn>
              <a:cxn ang="0">
                <a:pos x="230" y="168"/>
              </a:cxn>
              <a:cxn ang="0">
                <a:pos x="248" y="128"/>
              </a:cxn>
              <a:cxn ang="0">
                <a:pos x="254" y="88"/>
              </a:cxn>
              <a:cxn ang="0">
                <a:pos x="252" y="70"/>
              </a:cxn>
              <a:cxn ang="0">
                <a:pos x="238" y="38"/>
              </a:cxn>
              <a:cxn ang="0">
                <a:pos x="214" y="14"/>
              </a:cxn>
              <a:cxn ang="0">
                <a:pos x="182" y="0"/>
              </a:cxn>
              <a:cxn ang="0">
                <a:pos x="164" y="0"/>
              </a:cxn>
              <a:cxn ang="0">
                <a:pos x="130" y="6"/>
              </a:cxn>
              <a:cxn ang="0">
                <a:pos x="102" y="26"/>
              </a:cxn>
              <a:cxn ang="0">
                <a:pos x="82" y="54"/>
              </a:cxn>
              <a:cxn ang="0">
                <a:pos x="76" y="88"/>
              </a:cxn>
            </a:cxnLst>
            <a:rect l="0" t="0" r="r" b="b"/>
            <a:pathLst>
              <a:path w="330" h="406">
                <a:moveTo>
                  <a:pt x="318" y="292"/>
                </a:moveTo>
                <a:lnTo>
                  <a:pt x="318" y="292"/>
                </a:lnTo>
                <a:lnTo>
                  <a:pt x="304" y="276"/>
                </a:lnTo>
                <a:lnTo>
                  <a:pt x="288" y="262"/>
                </a:lnTo>
                <a:lnTo>
                  <a:pt x="270" y="252"/>
                </a:lnTo>
                <a:lnTo>
                  <a:pt x="248" y="244"/>
                </a:lnTo>
                <a:lnTo>
                  <a:pt x="220" y="346"/>
                </a:lnTo>
                <a:lnTo>
                  <a:pt x="220" y="346"/>
                </a:lnTo>
                <a:lnTo>
                  <a:pt x="218" y="352"/>
                </a:lnTo>
                <a:lnTo>
                  <a:pt x="214" y="358"/>
                </a:lnTo>
                <a:lnTo>
                  <a:pt x="210" y="362"/>
                </a:lnTo>
                <a:lnTo>
                  <a:pt x="202" y="362"/>
                </a:lnTo>
                <a:lnTo>
                  <a:pt x="202" y="362"/>
                </a:lnTo>
                <a:lnTo>
                  <a:pt x="196" y="362"/>
                </a:lnTo>
                <a:lnTo>
                  <a:pt x="190" y="358"/>
                </a:lnTo>
                <a:lnTo>
                  <a:pt x="186" y="352"/>
                </a:lnTo>
                <a:lnTo>
                  <a:pt x="186" y="346"/>
                </a:lnTo>
                <a:lnTo>
                  <a:pt x="186" y="266"/>
                </a:lnTo>
                <a:lnTo>
                  <a:pt x="186" y="266"/>
                </a:lnTo>
                <a:lnTo>
                  <a:pt x="184" y="258"/>
                </a:lnTo>
                <a:lnTo>
                  <a:pt x="180" y="250"/>
                </a:lnTo>
                <a:lnTo>
                  <a:pt x="172" y="246"/>
                </a:lnTo>
                <a:lnTo>
                  <a:pt x="164" y="244"/>
                </a:lnTo>
                <a:lnTo>
                  <a:pt x="164" y="244"/>
                </a:lnTo>
                <a:lnTo>
                  <a:pt x="156" y="246"/>
                </a:lnTo>
                <a:lnTo>
                  <a:pt x="150" y="250"/>
                </a:lnTo>
                <a:lnTo>
                  <a:pt x="144" y="258"/>
                </a:lnTo>
                <a:lnTo>
                  <a:pt x="144" y="266"/>
                </a:lnTo>
                <a:lnTo>
                  <a:pt x="144" y="346"/>
                </a:lnTo>
                <a:lnTo>
                  <a:pt x="144" y="346"/>
                </a:lnTo>
                <a:lnTo>
                  <a:pt x="142" y="352"/>
                </a:lnTo>
                <a:lnTo>
                  <a:pt x="138" y="358"/>
                </a:lnTo>
                <a:lnTo>
                  <a:pt x="132" y="362"/>
                </a:lnTo>
                <a:lnTo>
                  <a:pt x="126" y="362"/>
                </a:lnTo>
                <a:lnTo>
                  <a:pt x="126" y="362"/>
                </a:lnTo>
                <a:lnTo>
                  <a:pt x="120" y="362"/>
                </a:lnTo>
                <a:lnTo>
                  <a:pt x="114" y="358"/>
                </a:lnTo>
                <a:lnTo>
                  <a:pt x="110" y="352"/>
                </a:lnTo>
                <a:lnTo>
                  <a:pt x="110" y="346"/>
                </a:lnTo>
                <a:lnTo>
                  <a:pt x="80" y="244"/>
                </a:lnTo>
                <a:lnTo>
                  <a:pt x="80" y="244"/>
                </a:lnTo>
                <a:lnTo>
                  <a:pt x="60" y="252"/>
                </a:lnTo>
                <a:lnTo>
                  <a:pt x="40" y="262"/>
                </a:lnTo>
                <a:lnTo>
                  <a:pt x="24" y="276"/>
                </a:lnTo>
                <a:lnTo>
                  <a:pt x="10" y="292"/>
                </a:lnTo>
                <a:lnTo>
                  <a:pt x="10" y="292"/>
                </a:lnTo>
                <a:lnTo>
                  <a:pt x="6" y="300"/>
                </a:lnTo>
                <a:lnTo>
                  <a:pt x="2" y="310"/>
                </a:lnTo>
                <a:lnTo>
                  <a:pt x="0" y="330"/>
                </a:lnTo>
                <a:lnTo>
                  <a:pt x="0" y="330"/>
                </a:lnTo>
                <a:lnTo>
                  <a:pt x="0" y="338"/>
                </a:lnTo>
                <a:lnTo>
                  <a:pt x="0" y="354"/>
                </a:lnTo>
                <a:lnTo>
                  <a:pt x="0" y="372"/>
                </a:lnTo>
                <a:lnTo>
                  <a:pt x="0" y="372"/>
                </a:lnTo>
                <a:lnTo>
                  <a:pt x="0" y="378"/>
                </a:lnTo>
                <a:lnTo>
                  <a:pt x="2" y="384"/>
                </a:lnTo>
                <a:lnTo>
                  <a:pt x="6" y="390"/>
                </a:lnTo>
                <a:lnTo>
                  <a:pt x="10" y="396"/>
                </a:lnTo>
                <a:lnTo>
                  <a:pt x="14" y="400"/>
                </a:lnTo>
                <a:lnTo>
                  <a:pt x="20" y="402"/>
                </a:lnTo>
                <a:lnTo>
                  <a:pt x="26" y="404"/>
                </a:lnTo>
                <a:lnTo>
                  <a:pt x="34" y="406"/>
                </a:lnTo>
                <a:lnTo>
                  <a:pt x="296" y="406"/>
                </a:lnTo>
                <a:lnTo>
                  <a:pt x="296" y="406"/>
                </a:lnTo>
                <a:lnTo>
                  <a:pt x="302" y="404"/>
                </a:lnTo>
                <a:lnTo>
                  <a:pt x="308" y="402"/>
                </a:lnTo>
                <a:lnTo>
                  <a:pt x="314" y="400"/>
                </a:lnTo>
                <a:lnTo>
                  <a:pt x="320" y="396"/>
                </a:lnTo>
                <a:lnTo>
                  <a:pt x="324" y="390"/>
                </a:lnTo>
                <a:lnTo>
                  <a:pt x="326" y="384"/>
                </a:lnTo>
                <a:lnTo>
                  <a:pt x="328" y="378"/>
                </a:lnTo>
                <a:lnTo>
                  <a:pt x="330" y="372"/>
                </a:lnTo>
                <a:lnTo>
                  <a:pt x="330" y="354"/>
                </a:lnTo>
                <a:lnTo>
                  <a:pt x="330" y="338"/>
                </a:lnTo>
                <a:lnTo>
                  <a:pt x="330" y="338"/>
                </a:lnTo>
                <a:lnTo>
                  <a:pt x="330" y="330"/>
                </a:lnTo>
                <a:lnTo>
                  <a:pt x="330" y="330"/>
                </a:lnTo>
                <a:lnTo>
                  <a:pt x="326" y="310"/>
                </a:lnTo>
                <a:lnTo>
                  <a:pt x="324" y="300"/>
                </a:lnTo>
                <a:lnTo>
                  <a:pt x="318" y="292"/>
                </a:lnTo>
                <a:lnTo>
                  <a:pt x="318" y="292"/>
                </a:lnTo>
                <a:close/>
                <a:moveTo>
                  <a:pt x="76" y="88"/>
                </a:moveTo>
                <a:lnTo>
                  <a:pt x="76" y="88"/>
                </a:lnTo>
                <a:lnTo>
                  <a:pt x="78" y="108"/>
                </a:lnTo>
                <a:lnTo>
                  <a:pt x="82" y="128"/>
                </a:lnTo>
                <a:lnTo>
                  <a:pt x="88" y="148"/>
                </a:lnTo>
                <a:lnTo>
                  <a:pt x="98" y="168"/>
                </a:lnTo>
                <a:lnTo>
                  <a:pt x="110" y="186"/>
                </a:lnTo>
                <a:lnTo>
                  <a:pt x="118" y="192"/>
                </a:lnTo>
                <a:lnTo>
                  <a:pt x="126" y="198"/>
                </a:lnTo>
                <a:lnTo>
                  <a:pt x="134" y="204"/>
                </a:lnTo>
                <a:lnTo>
                  <a:pt x="144" y="208"/>
                </a:lnTo>
                <a:lnTo>
                  <a:pt x="154" y="210"/>
                </a:lnTo>
                <a:lnTo>
                  <a:pt x="164" y="210"/>
                </a:lnTo>
                <a:lnTo>
                  <a:pt x="164" y="210"/>
                </a:lnTo>
                <a:lnTo>
                  <a:pt x="174" y="210"/>
                </a:lnTo>
                <a:lnTo>
                  <a:pt x="184" y="208"/>
                </a:lnTo>
                <a:lnTo>
                  <a:pt x="194" y="204"/>
                </a:lnTo>
                <a:lnTo>
                  <a:pt x="202" y="198"/>
                </a:lnTo>
                <a:lnTo>
                  <a:pt x="210" y="192"/>
                </a:lnTo>
                <a:lnTo>
                  <a:pt x="218" y="186"/>
                </a:lnTo>
                <a:lnTo>
                  <a:pt x="230" y="168"/>
                </a:lnTo>
                <a:lnTo>
                  <a:pt x="240" y="148"/>
                </a:lnTo>
                <a:lnTo>
                  <a:pt x="248" y="128"/>
                </a:lnTo>
                <a:lnTo>
                  <a:pt x="252" y="108"/>
                </a:lnTo>
                <a:lnTo>
                  <a:pt x="254" y="88"/>
                </a:lnTo>
                <a:lnTo>
                  <a:pt x="254" y="88"/>
                </a:lnTo>
                <a:lnTo>
                  <a:pt x="252" y="70"/>
                </a:lnTo>
                <a:lnTo>
                  <a:pt x="246" y="54"/>
                </a:lnTo>
                <a:lnTo>
                  <a:pt x="238" y="38"/>
                </a:lnTo>
                <a:lnTo>
                  <a:pt x="228" y="26"/>
                </a:lnTo>
                <a:lnTo>
                  <a:pt x="214" y="14"/>
                </a:lnTo>
                <a:lnTo>
                  <a:pt x="200" y="6"/>
                </a:lnTo>
                <a:lnTo>
                  <a:pt x="182" y="0"/>
                </a:lnTo>
                <a:lnTo>
                  <a:pt x="164" y="0"/>
                </a:lnTo>
                <a:lnTo>
                  <a:pt x="164" y="0"/>
                </a:lnTo>
                <a:lnTo>
                  <a:pt x="146" y="0"/>
                </a:lnTo>
                <a:lnTo>
                  <a:pt x="130" y="6"/>
                </a:lnTo>
                <a:lnTo>
                  <a:pt x="114" y="14"/>
                </a:lnTo>
                <a:lnTo>
                  <a:pt x="102" y="26"/>
                </a:lnTo>
                <a:lnTo>
                  <a:pt x="90" y="38"/>
                </a:lnTo>
                <a:lnTo>
                  <a:pt x="82" y="54"/>
                </a:lnTo>
                <a:lnTo>
                  <a:pt x="78" y="70"/>
                </a:lnTo>
                <a:lnTo>
                  <a:pt x="76" y="88"/>
                </a:lnTo>
                <a:lnTo>
                  <a:pt x="76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>
              <a:solidFill>
                <a:schemeClr val="bg1"/>
              </a:solidFill>
            </a:endParaRPr>
          </a:p>
        </p:txBody>
      </p:sp>
      <p:sp>
        <p:nvSpPr>
          <p:cNvPr id="29" name="Freeform 124"/>
          <p:cNvSpPr>
            <a:spLocks noEditPoints="1"/>
          </p:cNvSpPr>
          <p:nvPr/>
        </p:nvSpPr>
        <p:spPr bwMode="auto">
          <a:xfrm>
            <a:off x="9821016" y="2125829"/>
            <a:ext cx="523875" cy="644525"/>
          </a:xfrm>
          <a:custGeom>
            <a:avLst/>
            <a:gdLst/>
            <a:ahLst/>
            <a:cxnLst>
              <a:cxn ang="0">
                <a:pos x="318" y="292"/>
              </a:cxn>
              <a:cxn ang="0">
                <a:pos x="288" y="262"/>
              </a:cxn>
              <a:cxn ang="0">
                <a:pos x="248" y="244"/>
              </a:cxn>
              <a:cxn ang="0">
                <a:pos x="220" y="346"/>
              </a:cxn>
              <a:cxn ang="0">
                <a:pos x="214" y="358"/>
              </a:cxn>
              <a:cxn ang="0">
                <a:pos x="202" y="362"/>
              </a:cxn>
              <a:cxn ang="0">
                <a:pos x="196" y="362"/>
              </a:cxn>
              <a:cxn ang="0">
                <a:pos x="186" y="352"/>
              </a:cxn>
              <a:cxn ang="0">
                <a:pos x="186" y="266"/>
              </a:cxn>
              <a:cxn ang="0">
                <a:pos x="184" y="258"/>
              </a:cxn>
              <a:cxn ang="0">
                <a:pos x="172" y="246"/>
              </a:cxn>
              <a:cxn ang="0">
                <a:pos x="164" y="244"/>
              </a:cxn>
              <a:cxn ang="0">
                <a:pos x="150" y="250"/>
              </a:cxn>
              <a:cxn ang="0">
                <a:pos x="144" y="266"/>
              </a:cxn>
              <a:cxn ang="0">
                <a:pos x="144" y="346"/>
              </a:cxn>
              <a:cxn ang="0">
                <a:pos x="138" y="358"/>
              </a:cxn>
              <a:cxn ang="0">
                <a:pos x="126" y="362"/>
              </a:cxn>
              <a:cxn ang="0">
                <a:pos x="120" y="362"/>
              </a:cxn>
              <a:cxn ang="0">
                <a:pos x="110" y="352"/>
              </a:cxn>
              <a:cxn ang="0">
                <a:pos x="80" y="244"/>
              </a:cxn>
              <a:cxn ang="0">
                <a:pos x="60" y="252"/>
              </a:cxn>
              <a:cxn ang="0">
                <a:pos x="24" y="276"/>
              </a:cxn>
              <a:cxn ang="0">
                <a:pos x="10" y="292"/>
              </a:cxn>
              <a:cxn ang="0">
                <a:pos x="2" y="310"/>
              </a:cxn>
              <a:cxn ang="0">
                <a:pos x="0" y="330"/>
              </a:cxn>
              <a:cxn ang="0">
                <a:pos x="0" y="354"/>
              </a:cxn>
              <a:cxn ang="0">
                <a:pos x="0" y="372"/>
              </a:cxn>
              <a:cxn ang="0">
                <a:pos x="2" y="384"/>
              </a:cxn>
              <a:cxn ang="0">
                <a:pos x="10" y="396"/>
              </a:cxn>
              <a:cxn ang="0">
                <a:pos x="20" y="402"/>
              </a:cxn>
              <a:cxn ang="0">
                <a:pos x="34" y="406"/>
              </a:cxn>
              <a:cxn ang="0">
                <a:pos x="296" y="406"/>
              </a:cxn>
              <a:cxn ang="0">
                <a:pos x="308" y="402"/>
              </a:cxn>
              <a:cxn ang="0">
                <a:pos x="320" y="396"/>
              </a:cxn>
              <a:cxn ang="0">
                <a:pos x="326" y="384"/>
              </a:cxn>
              <a:cxn ang="0">
                <a:pos x="330" y="372"/>
              </a:cxn>
              <a:cxn ang="0">
                <a:pos x="330" y="338"/>
              </a:cxn>
              <a:cxn ang="0">
                <a:pos x="330" y="330"/>
              </a:cxn>
              <a:cxn ang="0">
                <a:pos x="326" y="310"/>
              </a:cxn>
              <a:cxn ang="0">
                <a:pos x="318" y="292"/>
              </a:cxn>
              <a:cxn ang="0">
                <a:pos x="76" y="88"/>
              </a:cxn>
              <a:cxn ang="0">
                <a:pos x="78" y="108"/>
              </a:cxn>
              <a:cxn ang="0">
                <a:pos x="88" y="148"/>
              </a:cxn>
              <a:cxn ang="0">
                <a:pos x="110" y="186"/>
              </a:cxn>
              <a:cxn ang="0">
                <a:pos x="126" y="198"/>
              </a:cxn>
              <a:cxn ang="0">
                <a:pos x="144" y="208"/>
              </a:cxn>
              <a:cxn ang="0">
                <a:pos x="164" y="210"/>
              </a:cxn>
              <a:cxn ang="0">
                <a:pos x="174" y="210"/>
              </a:cxn>
              <a:cxn ang="0">
                <a:pos x="194" y="204"/>
              </a:cxn>
              <a:cxn ang="0">
                <a:pos x="210" y="192"/>
              </a:cxn>
              <a:cxn ang="0">
                <a:pos x="230" y="168"/>
              </a:cxn>
              <a:cxn ang="0">
                <a:pos x="248" y="128"/>
              </a:cxn>
              <a:cxn ang="0">
                <a:pos x="254" y="88"/>
              </a:cxn>
              <a:cxn ang="0">
                <a:pos x="252" y="70"/>
              </a:cxn>
              <a:cxn ang="0">
                <a:pos x="238" y="38"/>
              </a:cxn>
              <a:cxn ang="0">
                <a:pos x="214" y="14"/>
              </a:cxn>
              <a:cxn ang="0">
                <a:pos x="182" y="0"/>
              </a:cxn>
              <a:cxn ang="0">
                <a:pos x="164" y="0"/>
              </a:cxn>
              <a:cxn ang="0">
                <a:pos x="130" y="6"/>
              </a:cxn>
              <a:cxn ang="0">
                <a:pos x="102" y="26"/>
              </a:cxn>
              <a:cxn ang="0">
                <a:pos x="82" y="54"/>
              </a:cxn>
              <a:cxn ang="0">
                <a:pos x="76" y="88"/>
              </a:cxn>
            </a:cxnLst>
            <a:rect l="0" t="0" r="r" b="b"/>
            <a:pathLst>
              <a:path w="330" h="406">
                <a:moveTo>
                  <a:pt x="318" y="292"/>
                </a:moveTo>
                <a:lnTo>
                  <a:pt x="318" y="292"/>
                </a:lnTo>
                <a:lnTo>
                  <a:pt x="304" y="276"/>
                </a:lnTo>
                <a:lnTo>
                  <a:pt x="288" y="262"/>
                </a:lnTo>
                <a:lnTo>
                  <a:pt x="270" y="252"/>
                </a:lnTo>
                <a:lnTo>
                  <a:pt x="248" y="244"/>
                </a:lnTo>
                <a:lnTo>
                  <a:pt x="220" y="346"/>
                </a:lnTo>
                <a:lnTo>
                  <a:pt x="220" y="346"/>
                </a:lnTo>
                <a:lnTo>
                  <a:pt x="218" y="352"/>
                </a:lnTo>
                <a:lnTo>
                  <a:pt x="214" y="358"/>
                </a:lnTo>
                <a:lnTo>
                  <a:pt x="210" y="362"/>
                </a:lnTo>
                <a:lnTo>
                  <a:pt x="202" y="362"/>
                </a:lnTo>
                <a:lnTo>
                  <a:pt x="202" y="362"/>
                </a:lnTo>
                <a:lnTo>
                  <a:pt x="196" y="362"/>
                </a:lnTo>
                <a:lnTo>
                  <a:pt x="190" y="358"/>
                </a:lnTo>
                <a:lnTo>
                  <a:pt x="186" y="352"/>
                </a:lnTo>
                <a:lnTo>
                  <a:pt x="186" y="346"/>
                </a:lnTo>
                <a:lnTo>
                  <a:pt x="186" y="266"/>
                </a:lnTo>
                <a:lnTo>
                  <a:pt x="186" y="266"/>
                </a:lnTo>
                <a:lnTo>
                  <a:pt x="184" y="258"/>
                </a:lnTo>
                <a:lnTo>
                  <a:pt x="180" y="250"/>
                </a:lnTo>
                <a:lnTo>
                  <a:pt x="172" y="246"/>
                </a:lnTo>
                <a:lnTo>
                  <a:pt x="164" y="244"/>
                </a:lnTo>
                <a:lnTo>
                  <a:pt x="164" y="244"/>
                </a:lnTo>
                <a:lnTo>
                  <a:pt x="156" y="246"/>
                </a:lnTo>
                <a:lnTo>
                  <a:pt x="150" y="250"/>
                </a:lnTo>
                <a:lnTo>
                  <a:pt x="144" y="258"/>
                </a:lnTo>
                <a:lnTo>
                  <a:pt x="144" y="266"/>
                </a:lnTo>
                <a:lnTo>
                  <a:pt x="144" y="346"/>
                </a:lnTo>
                <a:lnTo>
                  <a:pt x="144" y="346"/>
                </a:lnTo>
                <a:lnTo>
                  <a:pt x="142" y="352"/>
                </a:lnTo>
                <a:lnTo>
                  <a:pt x="138" y="358"/>
                </a:lnTo>
                <a:lnTo>
                  <a:pt x="132" y="362"/>
                </a:lnTo>
                <a:lnTo>
                  <a:pt x="126" y="362"/>
                </a:lnTo>
                <a:lnTo>
                  <a:pt x="126" y="362"/>
                </a:lnTo>
                <a:lnTo>
                  <a:pt x="120" y="362"/>
                </a:lnTo>
                <a:lnTo>
                  <a:pt x="114" y="358"/>
                </a:lnTo>
                <a:lnTo>
                  <a:pt x="110" y="352"/>
                </a:lnTo>
                <a:lnTo>
                  <a:pt x="110" y="346"/>
                </a:lnTo>
                <a:lnTo>
                  <a:pt x="80" y="244"/>
                </a:lnTo>
                <a:lnTo>
                  <a:pt x="80" y="244"/>
                </a:lnTo>
                <a:lnTo>
                  <a:pt x="60" y="252"/>
                </a:lnTo>
                <a:lnTo>
                  <a:pt x="40" y="262"/>
                </a:lnTo>
                <a:lnTo>
                  <a:pt x="24" y="276"/>
                </a:lnTo>
                <a:lnTo>
                  <a:pt x="10" y="292"/>
                </a:lnTo>
                <a:lnTo>
                  <a:pt x="10" y="292"/>
                </a:lnTo>
                <a:lnTo>
                  <a:pt x="6" y="300"/>
                </a:lnTo>
                <a:lnTo>
                  <a:pt x="2" y="310"/>
                </a:lnTo>
                <a:lnTo>
                  <a:pt x="0" y="330"/>
                </a:lnTo>
                <a:lnTo>
                  <a:pt x="0" y="330"/>
                </a:lnTo>
                <a:lnTo>
                  <a:pt x="0" y="338"/>
                </a:lnTo>
                <a:lnTo>
                  <a:pt x="0" y="354"/>
                </a:lnTo>
                <a:lnTo>
                  <a:pt x="0" y="372"/>
                </a:lnTo>
                <a:lnTo>
                  <a:pt x="0" y="372"/>
                </a:lnTo>
                <a:lnTo>
                  <a:pt x="0" y="378"/>
                </a:lnTo>
                <a:lnTo>
                  <a:pt x="2" y="384"/>
                </a:lnTo>
                <a:lnTo>
                  <a:pt x="6" y="390"/>
                </a:lnTo>
                <a:lnTo>
                  <a:pt x="10" y="396"/>
                </a:lnTo>
                <a:lnTo>
                  <a:pt x="14" y="400"/>
                </a:lnTo>
                <a:lnTo>
                  <a:pt x="20" y="402"/>
                </a:lnTo>
                <a:lnTo>
                  <a:pt x="26" y="404"/>
                </a:lnTo>
                <a:lnTo>
                  <a:pt x="34" y="406"/>
                </a:lnTo>
                <a:lnTo>
                  <a:pt x="296" y="406"/>
                </a:lnTo>
                <a:lnTo>
                  <a:pt x="296" y="406"/>
                </a:lnTo>
                <a:lnTo>
                  <a:pt x="302" y="404"/>
                </a:lnTo>
                <a:lnTo>
                  <a:pt x="308" y="402"/>
                </a:lnTo>
                <a:lnTo>
                  <a:pt x="314" y="400"/>
                </a:lnTo>
                <a:lnTo>
                  <a:pt x="320" y="396"/>
                </a:lnTo>
                <a:lnTo>
                  <a:pt x="324" y="390"/>
                </a:lnTo>
                <a:lnTo>
                  <a:pt x="326" y="384"/>
                </a:lnTo>
                <a:lnTo>
                  <a:pt x="328" y="378"/>
                </a:lnTo>
                <a:lnTo>
                  <a:pt x="330" y="372"/>
                </a:lnTo>
                <a:lnTo>
                  <a:pt x="330" y="354"/>
                </a:lnTo>
                <a:lnTo>
                  <a:pt x="330" y="338"/>
                </a:lnTo>
                <a:lnTo>
                  <a:pt x="330" y="338"/>
                </a:lnTo>
                <a:lnTo>
                  <a:pt x="330" y="330"/>
                </a:lnTo>
                <a:lnTo>
                  <a:pt x="330" y="330"/>
                </a:lnTo>
                <a:lnTo>
                  <a:pt x="326" y="310"/>
                </a:lnTo>
                <a:lnTo>
                  <a:pt x="324" y="300"/>
                </a:lnTo>
                <a:lnTo>
                  <a:pt x="318" y="292"/>
                </a:lnTo>
                <a:lnTo>
                  <a:pt x="318" y="292"/>
                </a:lnTo>
                <a:close/>
                <a:moveTo>
                  <a:pt x="76" y="88"/>
                </a:moveTo>
                <a:lnTo>
                  <a:pt x="76" y="88"/>
                </a:lnTo>
                <a:lnTo>
                  <a:pt x="78" y="108"/>
                </a:lnTo>
                <a:lnTo>
                  <a:pt x="82" y="128"/>
                </a:lnTo>
                <a:lnTo>
                  <a:pt x="88" y="148"/>
                </a:lnTo>
                <a:lnTo>
                  <a:pt x="98" y="168"/>
                </a:lnTo>
                <a:lnTo>
                  <a:pt x="110" y="186"/>
                </a:lnTo>
                <a:lnTo>
                  <a:pt x="118" y="192"/>
                </a:lnTo>
                <a:lnTo>
                  <a:pt x="126" y="198"/>
                </a:lnTo>
                <a:lnTo>
                  <a:pt x="134" y="204"/>
                </a:lnTo>
                <a:lnTo>
                  <a:pt x="144" y="208"/>
                </a:lnTo>
                <a:lnTo>
                  <a:pt x="154" y="210"/>
                </a:lnTo>
                <a:lnTo>
                  <a:pt x="164" y="210"/>
                </a:lnTo>
                <a:lnTo>
                  <a:pt x="164" y="210"/>
                </a:lnTo>
                <a:lnTo>
                  <a:pt x="174" y="210"/>
                </a:lnTo>
                <a:lnTo>
                  <a:pt x="184" y="208"/>
                </a:lnTo>
                <a:lnTo>
                  <a:pt x="194" y="204"/>
                </a:lnTo>
                <a:lnTo>
                  <a:pt x="202" y="198"/>
                </a:lnTo>
                <a:lnTo>
                  <a:pt x="210" y="192"/>
                </a:lnTo>
                <a:lnTo>
                  <a:pt x="218" y="186"/>
                </a:lnTo>
                <a:lnTo>
                  <a:pt x="230" y="168"/>
                </a:lnTo>
                <a:lnTo>
                  <a:pt x="240" y="148"/>
                </a:lnTo>
                <a:lnTo>
                  <a:pt x="248" y="128"/>
                </a:lnTo>
                <a:lnTo>
                  <a:pt x="252" y="108"/>
                </a:lnTo>
                <a:lnTo>
                  <a:pt x="254" y="88"/>
                </a:lnTo>
                <a:lnTo>
                  <a:pt x="254" y="88"/>
                </a:lnTo>
                <a:lnTo>
                  <a:pt x="252" y="70"/>
                </a:lnTo>
                <a:lnTo>
                  <a:pt x="246" y="54"/>
                </a:lnTo>
                <a:lnTo>
                  <a:pt x="238" y="38"/>
                </a:lnTo>
                <a:lnTo>
                  <a:pt x="228" y="26"/>
                </a:lnTo>
                <a:lnTo>
                  <a:pt x="214" y="14"/>
                </a:lnTo>
                <a:lnTo>
                  <a:pt x="200" y="6"/>
                </a:lnTo>
                <a:lnTo>
                  <a:pt x="182" y="0"/>
                </a:lnTo>
                <a:lnTo>
                  <a:pt x="164" y="0"/>
                </a:lnTo>
                <a:lnTo>
                  <a:pt x="164" y="0"/>
                </a:lnTo>
                <a:lnTo>
                  <a:pt x="146" y="0"/>
                </a:lnTo>
                <a:lnTo>
                  <a:pt x="130" y="6"/>
                </a:lnTo>
                <a:lnTo>
                  <a:pt x="114" y="14"/>
                </a:lnTo>
                <a:lnTo>
                  <a:pt x="102" y="26"/>
                </a:lnTo>
                <a:lnTo>
                  <a:pt x="90" y="38"/>
                </a:lnTo>
                <a:lnTo>
                  <a:pt x="82" y="54"/>
                </a:lnTo>
                <a:lnTo>
                  <a:pt x="78" y="70"/>
                </a:lnTo>
                <a:lnTo>
                  <a:pt x="76" y="88"/>
                </a:lnTo>
                <a:lnTo>
                  <a:pt x="76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595" y="2136024"/>
            <a:ext cx="2819795" cy="28197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0774" y="2919754"/>
            <a:ext cx="3369833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体验版：</a:t>
            </a:r>
            <a:r>
              <a:rPr lang="en-US" altLang="zh-CN" dirty="0" err="1">
                <a:solidFill>
                  <a:schemeClr val="bg1"/>
                </a:solidFill>
              </a:rPr>
              <a:t>Flyme</a:t>
            </a:r>
            <a:r>
              <a:rPr lang="en-US" altLang="zh-CN" dirty="0">
                <a:solidFill>
                  <a:schemeClr val="bg1"/>
                </a:solidFill>
              </a:rPr>
              <a:t> 7.8.10.16 beta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350774" y="3705495"/>
            <a:ext cx="2699778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稳定版：</a:t>
            </a:r>
            <a:r>
              <a:rPr lang="en-US" altLang="zh-CN" dirty="0" err="1">
                <a:solidFill>
                  <a:schemeClr val="bg1"/>
                </a:solidFill>
              </a:rPr>
              <a:t>Flyme</a:t>
            </a:r>
            <a:r>
              <a:rPr lang="en-US" altLang="zh-CN" dirty="0">
                <a:solidFill>
                  <a:schemeClr val="bg1"/>
                </a:solidFill>
              </a:rPr>
              <a:t> 7.0.1.1A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51930" y="4522467"/>
            <a:ext cx="2699778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出厂版：</a:t>
            </a:r>
            <a:r>
              <a:rPr lang="en-US" altLang="zh-CN" dirty="0" err="1">
                <a:solidFill>
                  <a:schemeClr val="bg1"/>
                </a:solidFill>
              </a:rPr>
              <a:t>Flyme</a:t>
            </a:r>
            <a:r>
              <a:rPr lang="en-US" altLang="zh-CN" dirty="0">
                <a:solidFill>
                  <a:schemeClr val="bg1"/>
                </a:solidFill>
              </a:rPr>
              <a:t> 6.1.4.7A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350773" y="2083393"/>
            <a:ext cx="1107996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内测版：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75" y="440382"/>
            <a:ext cx="2110085" cy="2403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70255" y="356353"/>
            <a:ext cx="5541560" cy="673016"/>
          </a:xfrm>
        </p:spPr>
        <p:txBody>
          <a:bodyPr/>
          <a:p>
            <a:r>
              <a:rPr lang="zh-CN" altLang="en-US">
                <a:solidFill>
                  <a:schemeClr val="bg2">
                    <a:lumMod val="90000"/>
                  </a:schemeClr>
                </a:solidFill>
                <a:uFillTx/>
              </a:rPr>
              <a:t>紧张的开发终于结束了</a:t>
            </a:r>
            <a:endParaRPr lang="zh-CN" altLang="en-US">
              <a:solidFill>
                <a:schemeClr val="bg2">
                  <a:lumMod val="90000"/>
                </a:schemeClr>
              </a:solidFill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1029335"/>
            <a:ext cx="7323455" cy="52527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92035" y="5313045"/>
            <a:ext cx="4754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</a:rPr>
              <a:t>接下来。。</a:t>
            </a:r>
            <a:endParaRPr lang="zh-CN" altLang="en-US" sz="7200" b="1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zh-CN" altLang="en-US" dirty="0"/>
              <a:t>从代码完成到软件发布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3810"/>
            <a:ext cx="6026785" cy="3564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20" y="-3810"/>
            <a:ext cx="6106795" cy="3627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65" y="3560445"/>
            <a:ext cx="6026785" cy="3300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20" y="3623310"/>
            <a:ext cx="6106795" cy="33223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zh-CN" altLang="en-US" dirty="0"/>
              <a:t>总结会议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总结会议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57424" y="812374"/>
            <a:ext cx="5487670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事后诸葛亮会议（Postmortem）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" y="1463040"/>
            <a:ext cx="8203565" cy="52812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63455" y="495300"/>
            <a:ext cx="148336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像解刨尸体一样分析软件开发各流程，作总结。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025" y="2704465"/>
            <a:ext cx="2922905" cy="37064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05795" y="3015615"/>
            <a:ext cx="74676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777777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会议的核心：</a:t>
            </a:r>
            <a:endParaRPr kumimoji="1" lang="zh-CN" altLang="en-US" dirty="0"/>
          </a:p>
          <a:p>
            <a:r>
              <a:rPr kumimoji="1" lang="zh-CN" altLang="en-US" dirty="0"/>
              <a:t>如果重新来做项目，哪些方面可以做到更好？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dirty="0"/>
              <a:t>02</a:t>
            </a:r>
            <a:endParaRPr kumimoji="1"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7" b="18323"/>
          <a:stretch>
            <a:fillRect/>
          </a:stretch>
        </p:blipFill>
        <p:spPr>
          <a:xfrm>
            <a:off x="0" y="1496461"/>
            <a:ext cx="12192000" cy="421907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496461"/>
            <a:ext cx="6038850" cy="42190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1"/>
          <p:cNvSpPr/>
          <p:nvPr/>
        </p:nvSpPr>
        <p:spPr>
          <a:xfrm>
            <a:off x="1941830" y="1743075"/>
            <a:ext cx="3425825" cy="168783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0" lvl="1">
              <a:lnSpc>
                <a:spcPct val="13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五问法的由来：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lvl="1">
              <a:lnSpc>
                <a:spcPct val="130000"/>
              </a:lnSpc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最初由丰田公司提出并在丰田公司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lvl="1">
              <a:lnSpc>
                <a:spcPct val="130000"/>
              </a:lnSpc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广泛采用，因此也被称为丰田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问法。</a:t>
            </a:r>
            <a:endParaRPr lang="zh-CN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lvl="1">
              <a:lnSpc>
                <a:spcPct val="130000"/>
              </a:lnSpc>
            </a:pP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tangle 11"/>
          <p:cNvSpPr/>
          <p:nvPr/>
        </p:nvSpPr>
        <p:spPr>
          <a:xfrm>
            <a:off x="1516380" y="2953385"/>
            <a:ext cx="3595370" cy="95186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1" eaLnBrk="1" hangingPunct="1">
              <a:buNone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首创是丰田公司的大野奈一，来源于一次新闻发布会，有人问，丰田公司的汽车质量怎么会这么好？他回答说：我碰到问题至少要问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个为什么。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1"/>
          <p:cNvSpPr/>
          <p:nvPr/>
        </p:nvSpPr>
        <p:spPr>
          <a:xfrm>
            <a:off x="1941793" y="4108912"/>
            <a:ext cx="3290704" cy="14878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ea typeface="宋体" panose="02010600030101010101" pitchFamily="2" charset="-122"/>
                <a:sym typeface="+mn-ea"/>
              </a:rPr>
              <a:t>大野耐一总是爱在车间走来走去，停下来向工人发问。他反复地就一个问题，问“为什么”，直到回答令他满意，被他问到的人也心里明白为止</a:t>
            </a:r>
            <a:r>
              <a:rPr lang="en-US" altLang="zh-CN" sz="1400" b="1" dirty="0"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1400" b="1" dirty="0">
                <a:ea typeface="宋体" panose="02010600030101010101" pitchFamily="2" charset="-122"/>
                <a:sym typeface="+mn-ea"/>
              </a:rPr>
              <a:t>这就是后来著名的“五个为什么”。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Freeform 124"/>
          <p:cNvSpPr>
            <a:spLocks noEditPoints="1"/>
          </p:cNvSpPr>
          <p:nvPr/>
        </p:nvSpPr>
        <p:spPr bwMode="auto">
          <a:xfrm>
            <a:off x="1106348" y="4256915"/>
            <a:ext cx="312732" cy="384754"/>
          </a:xfrm>
          <a:custGeom>
            <a:avLst/>
            <a:gdLst/>
            <a:ahLst/>
            <a:cxnLst>
              <a:cxn ang="0">
                <a:pos x="318" y="292"/>
              </a:cxn>
              <a:cxn ang="0">
                <a:pos x="288" y="262"/>
              </a:cxn>
              <a:cxn ang="0">
                <a:pos x="248" y="244"/>
              </a:cxn>
              <a:cxn ang="0">
                <a:pos x="220" y="346"/>
              </a:cxn>
              <a:cxn ang="0">
                <a:pos x="214" y="358"/>
              </a:cxn>
              <a:cxn ang="0">
                <a:pos x="202" y="362"/>
              </a:cxn>
              <a:cxn ang="0">
                <a:pos x="196" y="362"/>
              </a:cxn>
              <a:cxn ang="0">
                <a:pos x="186" y="352"/>
              </a:cxn>
              <a:cxn ang="0">
                <a:pos x="186" y="266"/>
              </a:cxn>
              <a:cxn ang="0">
                <a:pos x="184" y="258"/>
              </a:cxn>
              <a:cxn ang="0">
                <a:pos x="172" y="246"/>
              </a:cxn>
              <a:cxn ang="0">
                <a:pos x="164" y="244"/>
              </a:cxn>
              <a:cxn ang="0">
                <a:pos x="150" y="250"/>
              </a:cxn>
              <a:cxn ang="0">
                <a:pos x="144" y="266"/>
              </a:cxn>
              <a:cxn ang="0">
                <a:pos x="144" y="346"/>
              </a:cxn>
              <a:cxn ang="0">
                <a:pos x="138" y="358"/>
              </a:cxn>
              <a:cxn ang="0">
                <a:pos x="126" y="362"/>
              </a:cxn>
              <a:cxn ang="0">
                <a:pos x="120" y="362"/>
              </a:cxn>
              <a:cxn ang="0">
                <a:pos x="110" y="352"/>
              </a:cxn>
              <a:cxn ang="0">
                <a:pos x="80" y="244"/>
              </a:cxn>
              <a:cxn ang="0">
                <a:pos x="60" y="252"/>
              </a:cxn>
              <a:cxn ang="0">
                <a:pos x="24" y="276"/>
              </a:cxn>
              <a:cxn ang="0">
                <a:pos x="10" y="292"/>
              </a:cxn>
              <a:cxn ang="0">
                <a:pos x="2" y="310"/>
              </a:cxn>
              <a:cxn ang="0">
                <a:pos x="0" y="330"/>
              </a:cxn>
              <a:cxn ang="0">
                <a:pos x="0" y="354"/>
              </a:cxn>
              <a:cxn ang="0">
                <a:pos x="0" y="372"/>
              </a:cxn>
              <a:cxn ang="0">
                <a:pos x="2" y="384"/>
              </a:cxn>
              <a:cxn ang="0">
                <a:pos x="10" y="396"/>
              </a:cxn>
              <a:cxn ang="0">
                <a:pos x="20" y="402"/>
              </a:cxn>
              <a:cxn ang="0">
                <a:pos x="34" y="406"/>
              </a:cxn>
              <a:cxn ang="0">
                <a:pos x="296" y="406"/>
              </a:cxn>
              <a:cxn ang="0">
                <a:pos x="308" y="402"/>
              </a:cxn>
              <a:cxn ang="0">
                <a:pos x="320" y="396"/>
              </a:cxn>
              <a:cxn ang="0">
                <a:pos x="326" y="384"/>
              </a:cxn>
              <a:cxn ang="0">
                <a:pos x="330" y="372"/>
              </a:cxn>
              <a:cxn ang="0">
                <a:pos x="330" y="338"/>
              </a:cxn>
              <a:cxn ang="0">
                <a:pos x="330" y="330"/>
              </a:cxn>
              <a:cxn ang="0">
                <a:pos x="326" y="310"/>
              </a:cxn>
              <a:cxn ang="0">
                <a:pos x="318" y="292"/>
              </a:cxn>
              <a:cxn ang="0">
                <a:pos x="76" y="88"/>
              </a:cxn>
              <a:cxn ang="0">
                <a:pos x="78" y="108"/>
              </a:cxn>
              <a:cxn ang="0">
                <a:pos x="88" y="148"/>
              </a:cxn>
              <a:cxn ang="0">
                <a:pos x="110" y="186"/>
              </a:cxn>
              <a:cxn ang="0">
                <a:pos x="126" y="198"/>
              </a:cxn>
              <a:cxn ang="0">
                <a:pos x="144" y="208"/>
              </a:cxn>
              <a:cxn ang="0">
                <a:pos x="164" y="210"/>
              </a:cxn>
              <a:cxn ang="0">
                <a:pos x="174" y="210"/>
              </a:cxn>
              <a:cxn ang="0">
                <a:pos x="194" y="204"/>
              </a:cxn>
              <a:cxn ang="0">
                <a:pos x="210" y="192"/>
              </a:cxn>
              <a:cxn ang="0">
                <a:pos x="230" y="168"/>
              </a:cxn>
              <a:cxn ang="0">
                <a:pos x="248" y="128"/>
              </a:cxn>
              <a:cxn ang="0">
                <a:pos x="254" y="88"/>
              </a:cxn>
              <a:cxn ang="0">
                <a:pos x="252" y="70"/>
              </a:cxn>
              <a:cxn ang="0">
                <a:pos x="238" y="38"/>
              </a:cxn>
              <a:cxn ang="0">
                <a:pos x="214" y="14"/>
              </a:cxn>
              <a:cxn ang="0">
                <a:pos x="182" y="0"/>
              </a:cxn>
              <a:cxn ang="0">
                <a:pos x="164" y="0"/>
              </a:cxn>
              <a:cxn ang="0">
                <a:pos x="130" y="6"/>
              </a:cxn>
              <a:cxn ang="0">
                <a:pos x="102" y="26"/>
              </a:cxn>
              <a:cxn ang="0">
                <a:pos x="82" y="54"/>
              </a:cxn>
              <a:cxn ang="0">
                <a:pos x="76" y="88"/>
              </a:cxn>
            </a:cxnLst>
            <a:rect l="0" t="0" r="r" b="b"/>
            <a:pathLst>
              <a:path w="330" h="406">
                <a:moveTo>
                  <a:pt x="318" y="292"/>
                </a:moveTo>
                <a:lnTo>
                  <a:pt x="318" y="292"/>
                </a:lnTo>
                <a:lnTo>
                  <a:pt x="304" y="276"/>
                </a:lnTo>
                <a:lnTo>
                  <a:pt x="288" y="262"/>
                </a:lnTo>
                <a:lnTo>
                  <a:pt x="270" y="252"/>
                </a:lnTo>
                <a:lnTo>
                  <a:pt x="248" y="244"/>
                </a:lnTo>
                <a:lnTo>
                  <a:pt x="220" y="346"/>
                </a:lnTo>
                <a:lnTo>
                  <a:pt x="220" y="346"/>
                </a:lnTo>
                <a:lnTo>
                  <a:pt x="218" y="352"/>
                </a:lnTo>
                <a:lnTo>
                  <a:pt x="214" y="358"/>
                </a:lnTo>
                <a:lnTo>
                  <a:pt x="210" y="362"/>
                </a:lnTo>
                <a:lnTo>
                  <a:pt x="202" y="362"/>
                </a:lnTo>
                <a:lnTo>
                  <a:pt x="202" y="362"/>
                </a:lnTo>
                <a:lnTo>
                  <a:pt x="196" y="362"/>
                </a:lnTo>
                <a:lnTo>
                  <a:pt x="190" y="358"/>
                </a:lnTo>
                <a:lnTo>
                  <a:pt x="186" y="352"/>
                </a:lnTo>
                <a:lnTo>
                  <a:pt x="186" y="346"/>
                </a:lnTo>
                <a:lnTo>
                  <a:pt x="186" y="266"/>
                </a:lnTo>
                <a:lnTo>
                  <a:pt x="186" y="266"/>
                </a:lnTo>
                <a:lnTo>
                  <a:pt x="184" y="258"/>
                </a:lnTo>
                <a:lnTo>
                  <a:pt x="180" y="250"/>
                </a:lnTo>
                <a:lnTo>
                  <a:pt x="172" y="246"/>
                </a:lnTo>
                <a:lnTo>
                  <a:pt x="164" y="244"/>
                </a:lnTo>
                <a:lnTo>
                  <a:pt x="164" y="244"/>
                </a:lnTo>
                <a:lnTo>
                  <a:pt x="156" y="246"/>
                </a:lnTo>
                <a:lnTo>
                  <a:pt x="150" y="250"/>
                </a:lnTo>
                <a:lnTo>
                  <a:pt x="144" y="258"/>
                </a:lnTo>
                <a:lnTo>
                  <a:pt x="144" y="266"/>
                </a:lnTo>
                <a:lnTo>
                  <a:pt x="144" y="346"/>
                </a:lnTo>
                <a:lnTo>
                  <a:pt x="144" y="346"/>
                </a:lnTo>
                <a:lnTo>
                  <a:pt x="142" y="352"/>
                </a:lnTo>
                <a:lnTo>
                  <a:pt x="138" y="358"/>
                </a:lnTo>
                <a:lnTo>
                  <a:pt x="132" y="362"/>
                </a:lnTo>
                <a:lnTo>
                  <a:pt x="126" y="362"/>
                </a:lnTo>
                <a:lnTo>
                  <a:pt x="126" y="362"/>
                </a:lnTo>
                <a:lnTo>
                  <a:pt x="120" y="362"/>
                </a:lnTo>
                <a:lnTo>
                  <a:pt x="114" y="358"/>
                </a:lnTo>
                <a:lnTo>
                  <a:pt x="110" y="352"/>
                </a:lnTo>
                <a:lnTo>
                  <a:pt x="110" y="346"/>
                </a:lnTo>
                <a:lnTo>
                  <a:pt x="80" y="244"/>
                </a:lnTo>
                <a:lnTo>
                  <a:pt x="80" y="244"/>
                </a:lnTo>
                <a:lnTo>
                  <a:pt x="60" y="252"/>
                </a:lnTo>
                <a:lnTo>
                  <a:pt x="40" y="262"/>
                </a:lnTo>
                <a:lnTo>
                  <a:pt x="24" y="276"/>
                </a:lnTo>
                <a:lnTo>
                  <a:pt x="10" y="292"/>
                </a:lnTo>
                <a:lnTo>
                  <a:pt x="10" y="292"/>
                </a:lnTo>
                <a:lnTo>
                  <a:pt x="6" y="300"/>
                </a:lnTo>
                <a:lnTo>
                  <a:pt x="2" y="310"/>
                </a:lnTo>
                <a:lnTo>
                  <a:pt x="0" y="330"/>
                </a:lnTo>
                <a:lnTo>
                  <a:pt x="0" y="330"/>
                </a:lnTo>
                <a:lnTo>
                  <a:pt x="0" y="338"/>
                </a:lnTo>
                <a:lnTo>
                  <a:pt x="0" y="354"/>
                </a:lnTo>
                <a:lnTo>
                  <a:pt x="0" y="372"/>
                </a:lnTo>
                <a:lnTo>
                  <a:pt x="0" y="372"/>
                </a:lnTo>
                <a:lnTo>
                  <a:pt x="0" y="378"/>
                </a:lnTo>
                <a:lnTo>
                  <a:pt x="2" y="384"/>
                </a:lnTo>
                <a:lnTo>
                  <a:pt x="6" y="390"/>
                </a:lnTo>
                <a:lnTo>
                  <a:pt x="10" y="396"/>
                </a:lnTo>
                <a:lnTo>
                  <a:pt x="14" y="400"/>
                </a:lnTo>
                <a:lnTo>
                  <a:pt x="20" y="402"/>
                </a:lnTo>
                <a:lnTo>
                  <a:pt x="26" y="404"/>
                </a:lnTo>
                <a:lnTo>
                  <a:pt x="34" y="406"/>
                </a:lnTo>
                <a:lnTo>
                  <a:pt x="296" y="406"/>
                </a:lnTo>
                <a:lnTo>
                  <a:pt x="296" y="406"/>
                </a:lnTo>
                <a:lnTo>
                  <a:pt x="302" y="404"/>
                </a:lnTo>
                <a:lnTo>
                  <a:pt x="308" y="402"/>
                </a:lnTo>
                <a:lnTo>
                  <a:pt x="314" y="400"/>
                </a:lnTo>
                <a:lnTo>
                  <a:pt x="320" y="396"/>
                </a:lnTo>
                <a:lnTo>
                  <a:pt x="324" y="390"/>
                </a:lnTo>
                <a:lnTo>
                  <a:pt x="326" y="384"/>
                </a:lnTo>
                <a:lnTo>
                  <a:pt x="328" y="378"/>
                </a:lnTo>
                <a:lnTo>
                  <a:pt x="330" y="372"/>
                </a:lnTo>
                <a:lnTo>
                  <a:pt x="330" y="354"/>
                </a:lnTo>
                <a:lnTo>
                  <a:pt x="330" y="338"/>
                </a:lnTo>
                <a:lnTo>
                  <a:pt x="330" y="338"/>
                </a:lnTo>
                <a:lnTo>
                  <a:pt x="330" y="330"/>
                </a:lnTo>
                <a:lnTo>
                  <a:pt x="330" y="330"/>
                </a:lnTo>
                <a:lnTo>
                  <a:pt x="326" y="310"/>
                </a:lnTo>
                <a:lnTo>
                  <a:pt x="324" y="300"/>
                </a:lnTo>
                <a:lnTo>
                  <a:pt x="318" y="292"/>
                </a:lnTo>
                <a:lnTo>
                  <a:pt x="318" y="292"/>
                </a:lnTo>
                <a:close/>
                <a:moveTo>
                  <a:pt x="76" y="88"/>
                </a:moveTo>
                <a:lnTo>
                  <a:pt x="76" y="88"/>
                </a:lnTo>
                <a:lnTo>
                  <a:pt x="78" y="108"/>
                </a:lnTo>
                <a:lnTo>
                  <a:pt x="82" y="128"/>
                </a:lnTo>
                <a:lnTo>
                  <a:pt x="88" y="148"/>
                </a:lnTo>
                <a:lnTo>
                  <a:pt x="98" y="168"/>
                </a:lnTo>
                <a:lnTo>
                  <a:pt x="110" y="186"/>
                </a:lnTo>
                <a:lnTo>
                  <a:pt x="118" y="192"/>
                </a:lnTo>
                <a:lnTo>
                  <a:pt x="126" y="198"/>
                </a:lnTo>
                <a:lnTo>
                  <a:pt x="134" y="204"/>
                </a:lnTo>
                <a:lnTo>
                  <a:pt x="144" y="208"/>
                </a:lnTo>
                <a:lnTo>
                  <a:pt x="154" y="210"/>
                </a:lnTo>
                <a:lnTo>
                  <a:pt x="164" y="210"/>
                </a:lnTo>
                <a:lnTo>
                  <a:pt x="164" y="210"/>
                </a:lnTo>
                <a:lnTo>
                  <a:pt x="174" y="210"/>
                </a:lnTo>
                <a:lnTo>
                  <a:pt x="184" y="208"/>
                </a:lnTo>
                <a:lnTo>
                  <a:pt x="194" y="204"/>
                </a:lnTo>
                <a:lnTo>
                  <a:pt x="202" y="198"/>
                </a:lnTo>
                <a:lnTo>
                  <a:pt x="210" y="192"/>
                </a:lnTo>
                <a:lnTo>
                  <a:pt x="218" y="186"/>
                </a:lnTo>
                <a:lnTo>
                  <a:pt x="230" y="168"/>
                </a:lnTo>
                <a:lnTo>
                  <a:pt x="240" y="148"/>
                </a:lnTo>
                <a:lnTo>
                  <a:pt x="248" y="128"/>
                </a:lnTo>
                <a:lnTo>
                  <a:pt x="252" y="108"/>
                </a:lnTo>
                <a:lnTo>
                  <a:pt x="254" y="88"/>
                </a:lnTo>
                <a:lnTo>
                  <a:pt x="254" y="88"/>
                </a:lnTo>
                <a:lnTo>
                  <a:pt x="252" y="70"/>
                </a:lnTo>
                <a:lnTo>
                  <a:pt x="246" y="54"/>
                </a:lnTo>
                <a:lnTo>
                  <a:pt x="238" y="38"/>
                </a:lnTo>
                <a:lnTo>
                  <a:pt x="228" y="26"/>
                </a:lnTo>
                <a:lnTo>
                  <a:pt x="214" y="14"/>
                </a:lnTo>
                <a:lnTo>
                  <a:pt x="200" y="6"/>
                </a:lnTo>
                <a:lnTo>
                  <a:pt x="182" y="0"/>
                </a:lnTo>
                <a:lnTo>
                  <a:pt x="164" y="0"/>
                </a:lnTo>
                <a:lnTo>
                  <a:pt x="164" y="0"/>
                </a:lnTo>
                <a:lnTo>
                  <a:pt x="146" y="0"/>
                </a:lnTo>
                <a:lnTo>
                  <a:pt x="130" y="6"/>
                </a:lnTo>
                <a:lnTo>
                  <a:pt x="114" y="14"/>
                </a:lnTo>
                <a:lnTo>
                  <a:pt x="102" y="26"/>
                </a:lnTo>
                <a:lnTo>
                  <a:pt x="90" y="38"/>
                </a:lnTo>
                <a:lnTo>
                  <a:pt x="82" y="54"/>
                </a:lnTo>
                <a:lnTo>
                  <a:pt x="78" y="70"/>
                </a:lnTo>
                <a:lnTo>
                  <a:pt x="76" y="88"/>
                </a:lnTo>
                <a:lnTo>
                  <a:pt x="76" y="8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  <p:sp>
        <p:nvSpPr>
          <p:cNvPr id="18" name="Freeform 186"/>
          <p:cNvSpPr>
            <a:spLocks noEditPoints="1"/>
          </p:cNvSpPr>
          <p:nvPr/>
        </p:nvSpPr>
        <p:spPr bwMode="auto">
          <a:xfrm>
            <a:off x="1037522" y="3231138"/>
            <a:ext cx="432604" cy="315570"/>
          </a:xfrm>
          <a:custGeom>
            <a:avLst/>
            <a:gdLst/>
            <a:ahLst/>
            <a:cxnLst>
              <a:cxn ang="0">
                <a:pos x="0" y="38"/>
              </a:cxn>
              <a:cxn ang="0">
                <a:pos x="206" y="206"/>
              </a:cxn>
              <a:cxn ang="0">
                <a:pos x="414" y="38"/>
              </a:cxn>
              <a:cxn ang="0">
                <a:pos x="414" y="0"/>
              </a:cxn>
              <a:cxn ang="0">
                <a:pos x="0" y="0"/>
              </a:cxn>
              <a:cxn ang="0">
                <a:pos x="0" y="38"/>
              </a:cxn>
              <a:cxn ang="0">
                <a:pos x="0" y="268"/>
              </a:cxn>
              <a:cxn ang="0">
                <a:pos x="102" y="156"/>
              </a:cxn>
              <a:cxn ang="0">
                <a:pos x="0" y="64"/>
              </a:cxn>
              <a:cxn ang="0">
                <a:pos x="0" y="268"/>
              </a:cxn>
              <a:cxn ang="0">
                <a:pos x="414" y="270"/>
              </a:cxn>
              <a:cxn ang="0">
                <a:pos x="310" y="156"/>
              </a:cxn>
              <a:cxn ang="0">
                <a:pos x="414" y="64"/>
              </a:cxn>
              <a:cxn ang="0">
                <a:pos x="414" y="270"/>
              </a:cxn>
              <a:cxn ang="0">
                <a:pos x="206" y="240"/>
              </a:cxn>
              <a:cxn ang="0">
                <a:pos x="122" y="170"/>
              </a:cxn>
              <a:cxn ang="0">
                <a:pos x="0" y="302"/>
              </a:cxn>
              <a:cxn ang="0">
                <a:pos x="414" y="302"/>
              </a:cxn>
              <a:cxn ang="0">
                <a:pos x="292" y="170"/>
              </a:cxn>
              <a:cxn ang="0">
                <a:pos x="206" y="240"/>
              </a:cxn>
            </a:cxnLst>
            <a:rect l="0" t="0" r="r" b="b"/>
            <a:pathLst>
              <a:path w="414" h="302">
                <a:moveTo>
                  <a:pt x="0" y="38"/>
                </a:moveTo>
                <a:lnTo>
                  <a:pt x="206" y="206"/>
                </a:lnTo>
                <a:lnTo>
                  <a:pt x="414" y="38"/>
                </a:lnTo>
                <a:lnTo>
                  <a:pt x="414" y="0"/>
                </a:lnTo>
                <a:lnTo>
                  <a:pt x="0" y="0"/>
                </a:lnTo>
                <a:lnTo>
                  <a:pt x="0" y="38"/>
                </a:lnTo>
                <a:close/>
                <a:moveTo>
                  <a:pt x="0" y="268"/>
                </a:moveTo>
                <a:lnTo>
                  <a:pt x="102" y="156"/>
                </a:lnTo>
                <a:lnTo>
                  <a:pt x="0" y="64"/>
                </a:lnTo>
                <a:lnTo>
                  <a:pt x="0" y="268"/>
                </a:lnTo>
                <a:close/>
                <a:moveTo>
                  <a:pt x="414" y="270"/>
                </a:moveTo>
                <a:lnTo>
                  <a:pt x="310" y="156"/>
                </a:lnTo>
                <a:lnTo>
                  <a:pt x="414" y="64"/>
                </a:lnTo>
                <a:lnTo>
                  <a:pt x="414" y="270"/>
                </a:lnTo>
                <a:close/>
                <a:moveTo>
                  <a:pt x="206" y="240"/>
                </a:moveTo>
                <a:lnTo>
                  <a:pt x="122" y="170"/>
                </a:lnTo>
                <a:lnTo>
                  <a:pt x="0" y="302"/>
                </a:lnTo>
                <a:lnTo>
                  <a:pt x="414" y="302"/>
                </a:lnTo>
                <a:lnTo>
                  <a:pt x="292" y="170"/>
                </a:lnTo>
                <a:lnTo>
                  <a:pt x="206" y="2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  <p:grpSp>
        <p:nvGrpSpPr>
          <p:cNvPr id="19" name="组 4"/>
          <p:cNvGrpSpPr/>
          <p:nvPr/>
        </p:nvGrpSpPr>
        <p:grpSpPr>
          <a:xfrm>
            <a:off x="992522" y="2072355"/>
            <a:ext cx="523874" cy="627848"/>
            <a:chOff x="1536700" y="911225"/>
            <a:chExt cx="831850" cy="99695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Freeform 47"/>
            <p:cNvSpPr/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21" name="Freeform 48"/>
            <p:cNvSpPr/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22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23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24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25" name="Freeform 52"/>
            <p:cNvSpPr/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26" name="Freeform 53"/>
            <p:cNvSpPr/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27" name="Freeform 54"/>
            <p:cNvSpPr/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28" name="Freeform 55"/>
            <p:cNvSpPr/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30" name="Freeform 56"/>
            <p:cNvSpPr/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</p:grpSp>
      <p:sp>
        <p:nvSpPr>
          <p:cNvPr id="6" name="矩形 5"/>
          <p:cNvSpPr/>
          <p:nvPr/>
        </p:nvSpPr>
        <p:spPr>
          <a:xfrm>
            <a:off x="6186805" y="728345"/>
            <a:ext cx="22148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200" b="1">
                <a:ln w="0" cmpd="dbl">
                  <a:solidFill>
                    <a:srgbClr val="00B0F0"/>
                  </a:solidFill>
                  <a:prstDash val="solid"/>
                </a:ln>
                <a:pattFill prst="shingle">
                  <a:fgClr>
                    <a:srgbClr val="FF99CC"/>
                  </a:fgClr>
                  <a:bgClr>
                    <a:schemeClr val="bg1"/>
                  </a:bgClr>
                </a:pattFill>
                <a:effectLst/>
                <a:sym typeface="+mn-ea"/>
              </a:rPr>
              <a:t>多问为什么</a:t>
            </a:r>
            <a:endParaRPr lang="zh-CN" altLang="en-US" sz="3200" b="1">
              <a:ln w="0" cmpd="dbl">
                <a:solidFill>
                  <a:srgbClr val="00B0F0"/>
                </a:solidFill>
                <a:prstDash val="solid"/>
              </a:ln>
              <a:pattFill prst="shingle">
                <a:fgClr>
                  <a:srgbClr val="FF99CC"/>
                </a:fgClr>
                <a:bgClr>
                  <a:schemeClr val="bg1"/>
                </a:bgClr>
              </a:pattFill>
              <a:effectLst/>
              <a:sym typeface="+mn-ea"/>
            </a:endParaRPr>
          </a:p>
        </p:txBody>
      </p:sp>
      <p:grpSp>
        <p:nvGrpSpPr>
          <p:cNvPr id="218142" name="组合 218141"/>
          <p:cNvGrpSpPr/>
          <p:nvPr/>
        </p:nvGrpSpPr>
        <p:grpSpPr>
          <a:xfrm>
            <a:off x="8820150" y="72390"/>
            <a:ext cx="2877185" cy="1324610"/>
            <a:chOff x="638" y="2163"/>
            <a:chExt cx="4897" cy="1353"/>
          </a:xfrm>
        </p:grpSpPr>
        <p:grpSp>
          <p:nvGrpSpPr>
            <p:cNvPr id="7" name="Group 51"/>
            <p:cNvGrpSpPr/>
            <p:nvPr/>
          </p:nvGrpSpPr>
          <p:grpSpPr>
            <a:xfrm>
              <a:off x="638" y="2163"/>
              <a:ext cx="4897" cy="1353"/>
              <a:chOff x="1528" y="253"/>
              <a:chExt cx="2909" cy="1212"/>
            </a:xfrm>
          </p:grpSpPr>
          <p:pic>
            <p:nvPicPr>
              <p:cNvPr id="218144" name="Picture 5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2000"/>
              </a:blip>
              <a:srcRect b="42734"/>
              <a:stretch>
                <a:fillRect/>
              </a:stretch>
            </p:blipFill>
            <p:spPr>
              <a:xfrm>
                <a:off x="2616" y="253"/>
                <a:ext cx="1155" cy="636"/>
              </a:xfrm>
              <a:prstGeom prst="rect">
                <a:avLst/>
              </a:prstGeom>
              <a:noFill/>
              <a:ln w="25400">
                <a:noFill/>
              </a:ln>
            </p:spPr>
          </p:pic>
          <p:sp>
            <p:nvSpPr>
              <p:cNvPr id="218145" name="AutoShape 53"/>
              <p:cNvSpPr/>
              <p:nvPr/>
            </p:nvSpPr>
            <p:spPr>
              <a:xfrm>
                <a:off x="1614" y="748"/>
                <a:ext cx="2823" cy="717"/>
              </a:xfrm>
              <a:prstGeom prst="roundRect">
                <a:avLst>
                  <a:gd name="adj" fmla="val 16667"/>
                </a:avLst>
              </a:prstGeom>
              <a:solidFill>
                <a:schemeClr val="tx1"/>
              </a:solidFill>
              <a:ln w="762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lIns="0" tIns="0" rIns="0" bIns="0" anchor="ctr"/>
              <a:p>
                <a:pPr marL="382905" indent="-382905" algn="ctr" defTabSz="1019175">
                  <a:spcBef>
                    <a:spcPct val="20000"/>
                  </a:spcBef>
                  <a:buClrTx/>
                </a:pPr>
                <a:endParaRPr lang="ja-JP" altLang="ja-JP" sz="4000" b="0" dirty="0">
                  <a:solidFill>
                    <a:srgbClr val="FFFFCC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pic>
            <p:nvPicPr>
              <p:cNvPr id="218146" name="Picture 54" descr="6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C"/>
                  </a:clrFrom>
                  <a:clrTo>
                    <a:srgbClr val="FEFE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716" y="718"/>
                <a:ext cx="700" cy="13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18147" name="WordArt 55"/>
              <p:cNvSpPr>
                <a:spLocks noTextEdit="1"/>
              </p:cNvSpPr>
              <p:nvPr/>
            </p:nvSpPr>
            <p:spPr>
              <a:xfrm rot="-1391916">
                <a:off x="1528" y="686"/>
                <a:ext cx="549" cy="22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normAutofit fontScale="25000"/>
              </a:bodyPr>
              <a:p>
                <a:pPr algn="ctr"/>
                <a:r>
                  <a:rPr lang="zh-CN" altLang="en-US" sz="3600">
                    <a:ln w="63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  <a:solidFill>
                      <a:srgbClr val="FFCC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Point</a:t>
                </a:r>
                <a:endParaRPr lang="zh-CN" altLang="en-US" sz="3600">
                  <a:ln w="63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FFCC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218148" name="WordArt 56"/>
            <p:cNvSpPr>
              <a:spLocks noTextEdit="1"/>
            </p:cNvSpPr>
            <p:nvPr/>
          </p:nvSpPr>
          <p:spPr>
            <a:xfrm>
              <a:off x="1353" y="2833"/>
              <a:ext cx="3838" cy="62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60000"/>
            </a:bodyPr>
            <a:p>
              <a:pPr algn="ctr"/>
              <a:r>
                <a:rPr lang="zh-CN" altLang="en-US" sz="5400" b="1">
                  <a:solidFill>
                    <a:srgbClr val="FFFF00"/>
                  </a:solidFill>
                  <a:effectLst>
                    <a:outerShdw dist="17961" dir="2699999" algn="ctr" rotWithShape="0">
                      <a:schemeClr val="bg2"/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</a:rPr>
                <a:t>なぜなぜ</a:t>
              </a:r>
              <a:endParaRPr lang="zh-CN" altLang="en-US" sz="5400" b="1">
                <a:solidFill>
                  <a:srgbClr val="FFFF00"/>
                </a:solidFill>
                <a:effectLst>
                  <a:outerShdw dist="17961" dir="2699999" algn="ctr" rotWithShape="0">
                    <a:schemeClr val="bg2"/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065" y="2512060"/>
            <a:ext cx="3048000" cy="26866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380" y="2512060"/>
            <a:ext cx="2616200" cy="2742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74"/>
          <a:stretch>
            <a:fillRect/>
          </a:stretch>
        </p:blipFill>
        <p:spPr>
          <a:xfrm>
            <a:off x="0" y="0"/>
            <a:ext cx="5855368" cy="685465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问分析法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04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9" name="直接连接符 3"/>
          <p:cNvCxnSpPr/>
          <p:nvPr/>
        </p:nvCxnSpPr>
        <p:spPr>
          <a:xfrm>
            <a:off x="7766050" y="1062358"/>
            <a:ext cx="5334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4"/>
          <p:cNvCxnSpPr/>
          <p:nvPr/>
        </p:nvCxnSpPr>
        <p:spPr>
          <a:xfrm>
            <a:off x="6858000" y="5695953"/>
            <a:ext cx="5334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梯形 3"/>
          <p:cNvSpPr/>
          <p:nvPr/>
        </p:nvSpPr>
        <p:spPr>
          <a:xfrm>
            <a:off x="998220" y="1212215"/>
            <a:ext cx="2726055" cy="2727960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Freeform 110"/>
          <p:cNvSpPr>
            <a:spLocks noEditPoints="1"/>
          </p:cNvSpPr>
          <p:nvPr/>
        </p:nvSpPr>
        <p:spPr bwMode="auto">
          <a:xfrm>
            <a:off x="2139448" y="1564549"/>
            <a:ext cx="433373" cy="435878"/>
          </a:xfrm>
          <a:custGeom>
            <a:avLst/>
            <a:gdLst/>
            <a:ahLst/>
            <a:cxnLst>
              <a:cxn ang="0">
                <a:pos x="0" y="348"/>
              </a:cxn>
              <a:cxn ang="0">
                <a:pos x="42" y="64"/>
              </a:cxn>
              <a:cxn ang="0">
                <a:pos x="42" y="130"/>
              </a:cxn>
              <a:cxn ang="0">
                <a:pos x="42" y="196"/>
              </a:cxn>
              <a:cxn ang="0">
                <a:pos x="42" y="260"/>
              </a:cxn>
              <a:cxn ang="0">
                <a:pos x="64" y="228"/>
              </a:cxn>
              <a:cxn ang="0">
                <a:pos x="70" y="210"/>
              </a:cxn>
              <a:cxn ang="0">
                <a:pos x="90" y="196"/>
              </a:cxn>
              <a:cxn ang="0">
                <a:pos x="136" y="160"/>
              </a:cxn>
              <a:cxn ang="0">
                <a:pos x="130" y="142"/>
              </a:cxn>
              <a:cxn ang="0">
                <a:pos x="140" y="118"/>
              </a:cxn>
              <a:cxn ang="0">
                <a:pos x="162" y="108"/>
              </a:cxn>
              <a:cxn ang="0">
                <a:pos x="180" y="114"/>
              </a:cxn>
              <a:cxn ang="0">
                <a:pos x="194" y="134"/>
              </a:cxn>
              <a:cxn ang="0">
                <a:pos x="232" y="180"/>
              </a:cxn>
              <a:cxn ang="0">
                <a:pos x="250" y="174"/>
              </a:cxn>
              <a:cxn ang="0">
                <a:pos x="284" y="88"/>
              </a:cxn>
              <a:cxn ang="0">
                <a:pos x="282" y="70"/>
              </a:cxn>
              <a:cxn ang="0">
                <a:pos x="296" y="48"/>
              </a:cxn>
              <a:cxn ang="0">
                <a:pos x="314" y="44"/>
              </a:cxn>
              <a:cxn ang="0">
                <a:pos x="338" y="52"/>
              </a:cxn>
              <a:cxn ang="0">
                <a:pos x="346" y="76"/>
              </a:cxn>
              <a:cxn ang="0">
                <a:pos x="342" y="94"/>
              </a:cxn>
              <a:cxn ang="0">
                <a:pos x="320" y="108"/>
              </a:cxn>
              <a:cxn ang="0">
                <a:pos x="272" y="184"/>
              </a:cxn>
              <a:cxn ang="0">
                <a:pos x="282" y="206"/>
              </a:cxn>
              <a:cxn ang="0">
                <a:pos x="276" y="224"/>
              </a:cxn>
              <a:cxn ang="0">
                <a:pos x="256" y="238"/>
              </a:cxn>
              <a:cxn ang="0">
                <a:pos x="236" y="236"/>
              </a:cxn>
              <a:cxn ang="0">
                <a:pos x="220" y="218"/>
              </a:cxn>
              <a:cxn ang="0">
                <a:pos x="218" y="196"/>
              </a:cxn>
              <a:cxn ang="0">
                <a:pos x="162" y="174"/>
              </a:cxn>
              <a:cxn ang="0">
                <a:pos x="124" y="210"/>
              </a:cxn>
              <a:cxn ang="0">
                <a:pos x="130" y="234"/>
              </a:cxn>
              <a:cxn ang="0">
                <a:pos x="116" y="254"/>
              </a:cxn>
              <a:cxn ang="0">
                <a:pos x="98" y="260"/>
              </a:cxn>
              <a:cxn ang="0">
                <a:pos x="74" y="250"/>
              </a:cxn>
              <a:cxn ang="0">
                <a:pos x="64" y="228"/>
              </a:cxn>
              <a:cxn ang="0">
                <a:pos x="304" y="80"/>
              </a:cxn>
              <a:cxn ang="0">
                <a:pos x="314" y="86"/>
              </a:cxn>
              <a:cxn ang="0">
                <a:pos x="326" y="76"/>
              </a:cxn>
              <a:cxn ang="0">
                <a:pos x="318" y="66"/>
              </a:cxn>
              <a:cxn ang="0">
                <a:pos x="306" y="68"/>
              </a:cxn>
              <a:cxn ang="0">
                <a:pos x="238" y="206"/>
              </a:cxn>
              <a:cxn ang="0">
                <a:pos x="244" y="216"/>
              </a:cxn>
              <a:cxn ang="0">
                <a:pos x="256" y="214"/>
              </a:cxn>
              <a:cxn ang="0">
                <a:pos x="260" y="202"/>
              </a:cxn>
              <a:cxn ang="0">
                <a:pos x="250" y="196"/>
              </a:cxn>
              <a:cxn ang="0">
                <a:pos x="238" y="206"/>
              </a:cxn>
              <a:cxn ang="0">
                <a:pos x="152" y="146"/>
              </a:cxn>
              <a:cxn ang="0">
                <a:pos x="162" y="152"/>
              </a:cxn>
              <a:cxn ang="0">
                <a:pos x="174" y="142"/>
              </a:cxn>
              <a:cxn ang="0">
                <a:pos x="166" y="130"/>
              </a:cxn>
              <a:cxn ang="0">
                <a:pos x="154" y="134"/>
              </a:cxn>
              <a:cxn ang="0">
                <a:pos x="86" y="228"/>
              </a:cxn>
              <a:cxn ang="0">
                <a:pos x="92" y="238"/>
              </a:cxn>
              <a:cxn ang="0">
                <a:pos x="104" y="236"/>
              </a:cxn>
              <a:cxn ang="0">
                <a:pos x="108" y="224"/>
              </a:cxn>
              <a:cxn ang="0">
                <a:pos x="98" y="218"/>
              </a:cxn>
              <a:cxn ang="0">
                <a:pos x="86" y="228"/>
              </a:cxn>
            </a:cxnLst>
            <a:rect l="0" t="0" r="r" b="b"/>
            <a:pathLst>
              <a:path w="346" h="348">
                <a:moveTo>
                  <a:pt x="22" y="326"/>
                </a:moveTo>
                <a:lnTo>
                  <a:pt x="346" y="326"/>
                </a:lnTo>
                <a:lnTo>
                  <a:pt x="346" y="348"/>
                </a:lnTo>
                <a:lnTo>
                  <a:pt x="0" y="348"/>
                </a:lnTo>
                <a:lnTo>
                  <a:pt x="0" y="0"/>
                </a:lnTo>
                <a:lnTo>
                  <a:pt x="22" y="0"/>
                </a:lnTo>
                <a:lnTo>
                  <a:pt x="22" y="64"/>
                </a:lnTo>
                <a:lnTo>
                  <a:pt x="42" y="64"/>
                </a:lnTo>
                <a:lnTo>
                  <a:pt x="42" y="86"/>
                </a:lnTo>
                <a:lnTo>
                  <a:pt x="22" y="86"/>
                </a:lnTo>
                <a:lnTo>
                  <a:pt x="22" y="130"/>
                </a:lnTo>
                <a:lnTo>
                  <a:pt x="42" y="130"/>
                </a:lnTo>
                <a:lnTo>
                  <a:pt x="42" y="152"/>
                </a:lnTo>
                <a:lnTo>
                  <a:pt x="22" y="152"/>
                </a:lnTo>
                <a:lnTo>
                  <a:pt x="22" y="196"/>
                </a:lnTo>
                <a:lnTo>
                  <a:pt x="42" y="196"/>
                </a:lnTo>
                <a:lnTo>
                  <a:pt x="42" y="218"/>
                </a:lnTo>
                <a:lnTo>
                  <a:pt x="22" y="218"/>
                </a:lnTo>
                <a:lnTo>
                  <a:pt x="22" y="260"/>
                </a:lnTo>
                <a:lnTo>
                  <a:pt x="42" y="260"/>
                </a:lnTo>
                <a:lnTo>
                  <a:pt x="42" y="282"/>
                </a:lnTo>
                <a:lnTo>
                  <a:pt x="22" y="282"/>
                </a:lnTo>
                <a:lnTo>
                  <a:pt x="22" y="326"/>
                </a:lnTo>
                <a:close/>
                <a:moveTo>
                  <a:pt x="64" y="228"/>
                </a:moveTo>
                <a:lnTo>
                  <a:pt x="64" y="228"/>
                </a:lnTo>
                <a:lnTo>
                  <a:pt x="66" y="222"/>
                </a:lnTo>
                <a:lnTo>
                  <a:pt x="68" y="216"/>
                </a:lnTo>
                <a:lnTo>
                  <a:pt x="70" y="210"/>
                </a:lnTo>
                <a:lnTo>
                  <a:pt x="74" y="204"/>
                </a:lnTo>
                <a:lnTo>
                  <a:pt x="78" y="200"/>
                </a:lnTo>
                <a:lnTo>
                  <a:pt x="84" y="198"/>
                </a:lnTo>
                <a:lnTo>
                  <a:pt x="90" y="196"/>
                </a:lnTo>
                <a:lnTo>
                  <a:pt x="98" y="196"/>
                </a:lnTo>
                <a:lnTo>
                  <a:pt x="98" y="196"/>
                </a:lnTo>
                <a:lnTo>
                  <a:pt x="106" y="196"/>
                </a:lnTo>
                <a:lnTo>
                  <a:pt x="136" y="160"/>
                </a:lnTo>
                <a:lnTo>
                  <a:pt x="136" y="160"/>
                </a:lnTo>
                <a:lnTo>
                  <a:pt x="132" y="150"/>
                </a:lnTo>
                <a:lnTo>
                  <a:pt x="130" y="142"/>
                </a:lnTo>
                <a:lnTo>
                  <a:pt x="130" y="142"/>
                </a:lnTo>
                <a:lnTo>
                  <a:pt x="130" y="134"/>
                </a:lnTo>
                <a:lnTo>
                  <a:pt x="132" y="128"/>
                </a:lnTo>
                <a:lnTo>
                  <a:pt x="136" y="122"/>
                </a:lnTo>
                <a:lnTo>
                  <a:pt x="140" y="118"/>
                </a:lnTo>
                <a:lnTo>
                  <a:pt x="144" y="114"/>
                </a:lnTo>
                <a:lnTo>
                  <a:pt x="150" y="110"/>
                </a:lnTo>
                <a:lnTo>
                  <a:pt x="156" y="110"/>
                </a:lnTo>
                <a:lnTo>
                  <a:pt x="162" y="108"/>
                </a:lnTo>
                <a:lnTo>
                  <a:pt x="162" y="108"/>
                </a:lnTo>
                <a:lnTo>
                  <a:pt x="168" y="110"/>
                </a:lnTo>
                <a:lnTo>
                  <a:pt x="174" y="110"/>
                </a:lnTo>
                <a:lnTo>
                  <a:pt x="180" y="114"/>
                </a:lnTo>
                <a:lnTo>
                  <a:pt x="186" y="118"/>
                </a:lnTo>
                <a:lnTo>
                  <a:pt x="190" y="122"/>
                </a:lnTo>
                <a:lnTo>
                  <a:pt x="192" y="128"/>
                </a:lnTo>
                <a:lnTo>
                  <a:pt x="194" y="134"/>
                </a:lnTo>
                <a:lnTo>
                  <a:pt x="194" y="142"/>
                </a:lnTo>
                <a:lnTo>
                  <a:pt x="194" y="142"/>
                </a:lnTo>
                <a:lnTo>
                  <a:pt x="194" y="150"/>
                </a:lnTo>
                <a:lnTo>
                  <a:pt x="232" y="180"/>
                </a:lnTo>
                <a:lnTo>
                  <a:pt x="232" y="180"/>
                </a:lnTo>
                <a:lnTo>
                  <a:pt x="240" y="176"/>
                </a:lnTo>
                <a:lnTo>
                  <a:pt x="250" y="174"/>
                </a:lnTo>
                <a:lnTo>
                  <a:pt x="250" y="174"/>
                </a:lnTo>
                <a:lnTo>
                  <a:pt x="254" y="174"/>
                </a:lnTo>
                <a:lnTo>
                  <a:pt x="290" y="98"/>
                </a:lnTo>
                <a:lnTo>
                  <a:pt x="290" y="98"/>
                </a:lnTo>
                <a:lnTo>
                  <a:pt x="284" y="88"/>
                </a:lnTo>
                <a:lnTo>
                  <a:pt x="282" y="82"/>
                </a:lnTo>
                <a:lnTo>
                  <a:pt x="282" y="76"/>
                </a:lnTo>
                <a:lnTo>
                  <a:pt x="282" y="76"/>
                </a:lnTo>
                <a:lnTo>
                  <a:pt x="282" y="70"/>
                </a:lnTo>
                <a:lnTo>
                  <a:pt x="284" y="64"/>
                </a:lnTo>
                <a:lnTo>
                  <a:pt x="288" y="58"/>
                </a:lnTo>
                <a:lnTo>
                  <a:pt x="292" y="52"/>
                </a:lnTo>
                <a:lnTo>
                  <a:pt x="296" y="48"/>
                </a:lnTo>
                <a:lnTo>
                  <a:pt x="302" y="46"/>
                </a:lnTo>
                <a:lnTo>
                  <a:pt x="308" y="44"/>
                </a:lnTo>
                <a:lnTo>
                  <a:pt x="314" y="44"/>
                </a:lnTo>
                <a:lnTo>
                  <a:pt x="314" y="44"/>
                </a:lnTo>
                <a:lnTo>
                  <a:pt x="320" y="44"/>
                </a:lnTo>
                <a:lnTo>
                  <a:pt x="328" y="46"/>
                </a:lnTo>
                <a:lnTo>
                  <a:pt x="332" y="48"/>
                </a:lnTo>
                <a:lnTo>
                  <a:pt x="338" y="52"/>
                </a:lnTo>
                <a:lnTo>
                  <a:pt x="342" y="58"/>
                </a:lnTo>
                <a:lnTo>
                  <a:pt x="344" y="64"/>
                </a:lnTo>
                <a:lnTo>
                  <a:pt x="346" y="70"/>
                </a:lnTo>
                <a:lnTo>
                  <a:pt x="346" y="76"/>
                </a:lnTo>
                <a:lnTo>
                  <a:pt x="346" y="76"/>
                </a:lnTo>
                <a:lnTo>
                  <a:pt x="346" y="82"/>
                </a:lnTo>
                <a:lnTo>
                  <a:pt x="344" y="88"/>
                </a:lnTo>
                <a:lnTo>
                  <a:pt x="342" y="94"/>
                </a:lnTo>
                <a:lnTo>
                  <a:pt x="338" y="98"/>
                </a:lnTo>
                <a:lnTo>
                  <a:pt x="332" y="102"/>
                </a:lnTo>
                <a:lnTo>
                  <a:pt x="328" y="106"/>
                </a:lnTo>
                <a:lnTo>
                  <a:pt x="320" y="108"/>
                </a:lnTo>
                <a:lnTo>
                  <a:pt x="314" y="108"/>
                </a:lnTo>
                <a:lnTo>
                  <a:pt x="314" y="108"/>
                </a:lnTo>
                <a:lnTo>
                  <a:pt x="310" y="108"/>
                </a:lnTo>
                <a:lnTo>
                  <a:pt x="272" y="184"/>
                </a:lnTo>
                <a:lnTo>
                  <a:pt x="272" y="184"/>
                </a:lnTo>
                <a:lnTo>
                  <a:pt x="280" y="194"/>
                </a:lnTo>
                <a:lnTo>
                  <a:pt x="282" y="200"/>
                </a:lnTo>
                <a:lnTo>
                  <a:pt x="282" y="206"/>
                </a:lnTo>
                <a:lnTo>
                  <a:pt x="282" y="206"/>
                </a:lnTo>
                <a:lnTo>
                  <a:pt x="282" y="212"/>
                </a:lnTo>
                <a:lnTo>
                  <a:pt x="280" y="218"/>
                </a:lnTo>
                <a:lnTo>
                  <a:pt x="276" y="224"/>
                </a:lnTo>
                <a:lnTo>
                  <a:pt x="272" y="230"/>
                </a:lnTo>
                <a:lnTo>
                  <a:pt x="268" y="234"/>
                </a:lnTo>
                <a:lnTo>
                  <a:pt x="262" y="236"/>
                </a:lnTo>
                <a:lnTo>
                  <a:pt x="256" y="238"/>
                </a:lnTo>
                <a:lnTo>
                  <a:pt x="250" y="238"/>
                </a:lnTo>
                <a:lnTo>
                  <a:pt x="250" y="238"/>
                </a:lnTo>
                <a:lnTo>
                  <a:pt x="242" y="238"/>
                </a:lnTo>
                <a:lnTo>
                  <a:pt x="236" y="236"/>
                </a:lnTo>
                <a:lnTo>
                  <a:pt x="230" y="234"/>
                </a:lnTo>
                <a:lnTo>
                  <a:pt x="226" y="230"/>
                </a:lnTo>
                <a:lnTo>
                  <a:pt x="222" y="224"/>
                </a:lnTo>
                <a:lnTo>
                  <a:pt x="220" y="218"/>
                </a:lnTo>
                <a:lnTo>
                  <a:pt x="218" y="212"/>
                </a:lnTo>
                <a:lnTo>
                  <a:pt x="216" y="206"/>
                </a:lnTo>
                <a:lnTo>
                  <a:pt x="216" y="206"/>
                </a:lnTo>
                <a:lnTo>
                  <a:pt x="218" y="196"/>
                </a:lnTo>
                <a:lnTo>
                  <a:pt x="180" y="168"/>
                </a:lnTo>
                <a:lnTo>
                  <a:pt x="180" y="168"/>
                </a:lnTo>
                <a:lnTo>
                  <a:pt x="172" y="172"/>
                </a:lnTo>
                <a:lnTo>
                  <a:pt x="162" y="174"/>
                </a:lnTo>
                <a:lnTo>
                  <a:pt x="162" y="174"/>
                </a:lnTo>
                <a:lnTo>
                  <a:pt x="152" y="172"/>
                </a:lnTo>
                <a:lnTo>
                  <a:pt x="124" y="210"/>
                </a:lnTo>
                <a:lnTo>
                  <a:pt x="124" y="210"/>
                </a:lnTo>
                <a:lnTo>
                  <a:pt x="128" y="218"/>
                </a:lnTo>
                <a:lnTo>
                  <a:pt x="130" y="228"/>
                </a:lnTo>
                <a:lnTo>
                  <a:pt x="130" y="228"/>
                </a:lnTo>
                <a:lnTo>
                  <a:pt x="130" y="234"/>
                </a:lnTo>
                <a:lnTo>
                  <a:pt x="128" y="240"/>
                </a:lnTo>
                <a:lnTo>
                  <a:pt x="124" y="246"/>
                </a:lnTo>
                <a:lnTo>
                  <a:pt x="120" y="250"/>
                </a:lnTo>
                <a:lnTo>
                  <a:pt x="116" y="254"/>
                </a:lnTo>
                <a:lnTo>
                  <a:pt x="110" y="258"/>
                </a:lnTo>
                <a:lnTo>
                  <a:pt x="104" y="260"/>
                </a:lnTo>
                <a:lnTo>
                  <a:pt x="98" y="260"/>
                </a:lnTo>
                <a:lnTo>
                  <a:pt x="98" y="260"/>
                </a:lnTo>
                <a:lnTo>
                  <a:pt x="90" y="260"/>
                </a:lnTo>
                <a:lnTo>
                  <a:pt x="84" y="258"/>
                </a:lnTo>
                <a:lnTo>
                  <a:pt x="78" y="254"/>
                </a:lnTo>
                <a:lnTo>
                  <a:pt x="74" y="250"/>
                </a:lnTo>
                <a:lnTo>
                  <a:pt x="70" y="246"/>
                </a:lnTo>
                <a:lnTo>
                  <a:pt x="68" y="240"/>
                </a:lnTo>
                <a:lnTo>
                  <a:pt x="66" y="234"/>
                </a:lnTo>
                <a:lnTo>
                  <a:pt x="64" y="228"/>
                </a:lnTo>
                <a:lnTo>
                  <a:pt x="64" y="228"/>
                </a:lnTo>
                <a:close/>
                <a:moveTo>
                  <a:pt x="304" y="76"/>
                </a:moveTo>
                <a:lnTo>
                  <a:pt x="304" y="76"/>
                </a:lnTo>
                <a:lnTo>
                  <a:pt x="304" y="80"/>
                </a:lnTo>
                <a:lnTo>
                  <a:pt x="306" y="84"/>
                </a:lnTo>
                <a:lnTo>
                  <a:pt x="310" y="86"/>
                </a:lnTo>
                <a:lnTo>
                  <a:pt x="314" y="86"/>
                </a:lnTo>
                <a:lnTo>
                  <a:pt x="314" y="86"/>
                </a:lnTo>
                <a:lnTo>
                  <a:pt x="318" y="86"/>
                </a:lnTo>
                <a:lnTo>
                  <a:pt x="322" y="84"/>
                </a:lnTo>
                <a:lnTo>
                  <a:pt x="324" y="80"/>
                </a:lnTo>
                <a:lnTo>
                  <a:pt x="326" y="76"/>
                </a:lnTo>
                <a:lnTo>
                  <a:pt x="326" y="76"/>
                </a:lnTo>
                <a:lnTo>
                  <a:pt x="324" y="72"/>
                </a:lnTo>
                <a:lnTo>
                  <a:pt x="322" y="68"/>
                </a:lnTo>
                <a:lnTo>
                  <a:pt x="318" y="66"/>
                </a:lnTo>
                <a:lnTo>
                  <a:pt x="314" y="64"/>
                </a:lnTo>
                <a:lnTo>
                  <a:pt x="314" y="64"/>
                </a:lnTo>
                <a:lnTo>
                  <a:pt x="310" y="66"/>
                </a:lnTo>
                <a:lnTo>
                  <a:pt x="306" y="68"/>
                </a:lnTo>
                <a:lnTo>
                  <a:pt x="304" y="72"/>
                </a:lnTo>
                <a:lnTo>
                  <a:pt x="304" y="76"/>
                </a:lnTo>
                <a:lnTo>
                  <a:pt x="304" y="76"/>
                </a:lnTo>
                <a:close/>
                <a:moveTo>
                  <a:pt x="238" y="206"/>
                </a:moveTo>
                <a:lnTo>
                  <a:pt x="238" y="206"/>
                </a:lnTo>
                <a:lnTo>
                  <a:pt x="240" y="210"/>
                </a:lnTo>
                <a:lnTo>
                  <a:pt x="242" y="214"/>
                </a:lnTo>
                <a:lnTo>
                  <a:pt x="244" y="216"/>
                </a:lnTo>
                <a:lnTo>
                  <a:pt x="250" y="218"/>
                </a:lnTo>
                <a:lnTo>
                  <a:pt x="250" y="218"/>
                </a:lnTo>
                <a:lnTo>
                  <a:pt x="254" y="216"/>
                </a:lnTo>
                <a:lnTo>
                  <a:pt x="256" y="214"/>
                </a:lnTo>
                <a:lnTo>
                  <a:pt x="260" y="210"/>
                </a:lnTo>
                <a:lnTo>
                  <a:pt x="260" y="206"/>
                </a:lnTo>
                <a:lnTo>
                  <a:pt x="260" y="206"/>
                </a:lnTo>
                <a:lnTo>
                  <a:pt x="260" y="202"/>
                </a:lnTo>
                <a:lnTo>
                  <a:pt x="256" y="198"/>
                </a:lnTo>
                <a:lnTo>
                  <a:pt x="254" y="196"/>
                </a:lnTo>
                <a:lnTo>
                  <a:pt x="250" y="196"/>
                </a:lnTo>
                <a:lnTo>
                  <a:pt x="250" y="196"/>
                </a:lnTo>
                <a:lnTo>
                  <a:pt x="244" y="196"/>
                </a:lnTo>
                <a:lnTo>
                  <a:pt x="242" y="198"/>
                </a:lnTo>
                <a:lnTo>
                  <a:pt x="240" y="202"/>
                </a:lnTo>
                <a:lnTo>
                  <a:pt x="238" y="206"/>
                </a:lnTo>
                <a:lnTo>
                  <a:pt x="238" y="206"/>
                </a:lnTo>
                <a:close/>
                <a:moveTo>
                  <a:pt x="152" y="142"/>
                </a:moveTo>
                <a:lnTo>
                  <a:pt x="152" y="142"/>
                </a:lnTo>
                <a:lnTo>
                  <a:pt x="152" y="146"/>
                </a:lnTo>
                <a:lnTo>
                  <a:pt x="154" y="148"/>
                </a:lnTo>
                <a:lnTo>
                  <a:pt x="158" y="152"/>
                </a:lnTo>
                <a:lnTo>
                  <a:pt x="162" y="152"/>
                </a:lnTo>
                <a:lnTo>
                  <a:pt x="162" y="152"/>
                </a:lnTo>
                <a:lnTo>
                  <a:pt x="166" y="152"/>
                </a:lnTo>
                <a:lnTo>
                  <a:pt x="170" y="148"/>
                </a:lnTo>
                <a:lnTo>
                  <a:pt x="172" y="146"/>
                </a:lnTo>
                <a:lnTo>
                  <a:pt x="174" y="142"/>
                </a:lnTo>
                <a:lnTo>
                  <a:pt x="174" y="142"/>
                </a:lnTo>
                <a:lnTo>
                  <a:pt x="172" y="136"/>
                </a:lnTo>
                <a:lnTo>
                  <a:pt x="170" y="134"/>
                </a:lnTo>
                <a:lnTo>
                  <a:pt x="166" y="130"/>
                </a:lnTo>
                <a:lnTo>
                  <a:pt x="162" y="130"/>
                </a:lnTo>
                <a:lnTo>
                  <a:pt x="162" y="130"/>
                </a:lnTo>
                <a:lnTo>
                  <a:pt x="158" y="130"/>
                </a:lnTo>
                <a:lnTo>
                  <a:pt x="154" y="134"/>
                </a:lnTo>
                <a:lnTo>
                  <a:pt x="152" y="136"/>
                </a:lnTo>
                <a:lnTo>
                  <a:pt x="152" y="142"/>
                </a:lnTo>
                <a:lnTo>
                  <a:pt x="152" y="142"/>
                </a:lnTo>
                <a:close/>
                <a:moveTo>
                  <a:pt x="86" y="228"/>
                </a:moveTo>
                <a:lnTo>
                  <a:pt x="86" y="228"/>
                </a:lnTo>
                <a:lnTo>
                  <a:pt x="88" y="232"/>
                </a:lnTo>
                <a:lnTo>
                  <a:pt x="90" y="236"/>
                </a:lnTo>
                <a:lnTo>
                  <a:pt x="92" y="238"/>
                </a:lnTo>
                <a:lnTo>
                  <a:pt x="98" y="238"/>
                </a:lnTo>
                <a:lnTo>
                  <a:pt x="98" y="238"/>
                </a:lnTo>
                <a:lnTo>
                  <a:pt x="102" y="238"/>
                </a:lnTo>
                <a:lnTo>
                  <a:pt x="104" y="236"/>
                </a:lnTo>
                <a:lnTo>
                  <a:pt x="108" y="232"/>
                </a:lnTo>
                <a:lnTo>
                  <a:pt x="108" y="228"/>
                </a:lnTo>
                <a:lnTo>
                  <a:pt x="108" y="228"/>
                </a:lnTo>
                <a:lnTo>
                  <a:pt x="108" y="224"/>
                </a:lnTo>
                <a:lnTo>
                  <a:pt x="104" y="220"/>
                </a:lnTo>
                <a:lnTo>
                  <a:pt x="102" y="218"/>
                </a:lnTo>
                <a:lnTo>
                  <a:pt x="98" y="218"/>
                </a:lnTo>
                <a:lnTo>
                  <a:pt x="98" y="218"/>
                </a:lnTo>
                <a:lnTo>
                  <a:pt x="92" y="218"/>
                </a:lnTo>
                <a:lnTo>
                  <a:pt x="90" y="220"/>
                </a:lnTo>
                <a:lnTo>
                  <a:pt x="88" y="224"/>
                </a:lnTo>
                <a:lnTo>
                  <a:pt x="86" y="228"/>
                </a:lnTo>
                <a:lnTo>
                  <a:pt x="86" y="22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739534" y="2097132"/>
            <a:ext cx="123371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1"/>
          <p:cNvSpPr/>
          <p:nvPr/>
        </p:nvSpPr>
        <p:spPr>
          <a:xfrm>
            <a:off x="1489411" y="2340920"/>
            <a:ext cx="2007193" cy="128905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从现象和结果出发，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不管面子问题和小团体边界问题，沿着因果关系链条，直到找出原有问题根本原因。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608445" y="819150"/>
            <a:ext cx="4737100" cy="5741988"/>
            <a:chOff x="96" y="1872"/>
            <a:chExt cx="2755" cy="2304"/>
          </a:xfrm>
        </p:grpSpPr>
        <p:sp>
          <p:nvSpPr>
            <p:cNvPr id="6" name="任意多边形 5"/>
            <p:cNvSpPr/>
            <p:nvPr/>
          </p:nvSpPr>
          <p:spPr>
            <a:xfrm>
              <a:off x="96" y="1965"/>
              <a:ext cx="2142" cy="2211"/>
            </a:xfrm>
            <a:custGeom>
              <a:avLst/>
              <a:gdLst/>
              <a:ahLst/>
              <a:cxnLst/>
              <a:pathLst>
                <a:path w="1056" h="1520">
                  <a:moveTo>
                    <a:pt x="0" y="1352"/>
                  </a:moveTo>
                  <a:cubicBezTo>
                    <a:pt x="52" y="1416"/>
                    <a:pt x="104" y="1480"/>
                    <a:pt x="192" y="1256"/>
                  </a:cubicBezTo>
                  <a:cubicBezTo>
                    <a:pt x="280" y="1032"/>
                    <a:pt x="416" y="0"/>
                    <a:pt x="528" y="8"/>
                  </a:cubicBezTo>
                  <a:cubicBezTo>
                    <a:pt x="640" y="16"/>
                    <a:pt x="776" y="1088"/>
                    <a:pt x="864" y="1304"/>
                  </a:cubicBezTo>
                  <a:cubicBezTo>
                    <a:pt x="952" y="1520"/>
                    <a:pt x="1004" y="1412"/>
                    <a:pt x="1056" y="130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84" y="1872"/>
              <a:ext cx="2467" cy="2293"/>
              <a:chOff x="402" y="1728"/>
              <a:chExt cx="2467" cy="2293"/>
            </a:xfrm>
          </p:grpSpPr>
          <p:sp>
            <p:nvSpPr>
              <p:cNvPr id="8" name="直接连接符 7"/>
              <p:cNvSpPr/>
              <p:nvPr/>
            </p:nvSpPr>
            <p:spPr>
              <a:xfrm>
                <a:off x="1167" y="2123"/>
                <a:ext cx="0" cy="316"/>
              </a:xfrm>
              <a:prstGeom prst="line">
                <a:avLst/>
              </a:prstGeom>
              <a:ln w="9525" cap="flat" cmpd="sng">
                <a:solidFill>
                  <a:srgbClr val="FF0000"/>
                </a:solidFill>
                <a:prstDash val="solid"/>
                <a:headEnd type="oval" w="med" len="med"/>
                <a:tailEnd type="triangle" w="med" len="lg"/>
              </a:ln>
            </p:spPr>
          </p:sp>
          <p:sp>
            <p:nvSpPr>
              <p:cNvPr id="9" name="文本框 8"/>
              <p:cNvSpPr txBox="1"/>
              <p:nvPr/>
            </p:nvSpPr>
            <p:spPr>
              <a:xfrm>
                <a:off x="1052" y="2004"/>
                <a:ext cx="340" cy="1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en-US" altLang="zh-CN" sz="1000">
                    <a:solidFill>
                      <a:srgbClr val="FF33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WHY</a:t>
                </a:r>
                <a:endParaRPr lang="en-US" altLang="zh-CN" sz="1000">
                  <a:solidFill>
                    <a:srgbClr val="FF33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517" y="2202"/>
                <a:ext cx="1262" cy="39"/>
              </a:xfrm>
              <a:custGeom>
                <a:avLst/>
                <a:gdLst/>
                <a:ahLst/>
                <a:cxnLst/>
                <a:pathLst>
                  <a:path w="1488" h="48">
                    <a:moveTo>
                      <a:pt x="0" y="48"/>
                    </a:moveTo>
                    <a:cubicBezTo>
                      <a:pt x="68" y="24"/>
                      <a:pt x="136" y="0"/>
                      <a:pt x="192" y="0"/>
                    </a:cubicBezTo>
                    <a:cubicBezTo>
                      <a:pt x="248" y="0"/>
                      <a:pt x="280" y="48"/>
                      <a:pt x="336" y="48"/>
                    </a:cubicBezTo>
                    <a:cubicBezTo>
                      <a:pt x="392" y="48"/>
                      <a:pt x="472" y="0"/>
                      <a:pt x="528" y="0"/>
                    </a:cubicBezTo>
                    <a:cubicBezTo>
                      <a:pt x="584" y="0"/>
                      <a:pt x="616" y="48"/>
                      <a:pt x="672" y="48"/>
                    </a:cubicBezTo>
                    <a:cubicBezTo>
                      <a:pt x="728" y="48"/>
                      <a:pt x="808" y="0"/>
                      <a:pt x="864" y="0"/>
                    </a:cubicBezTo>
                    <a:cubicBezTo>
                      <a:pt x="920" y="0"/>
                      <a:pt x="960" y="48"/>
                      <a:pt x="1008" y="48"/>
                    </a:cubicBezTo>
                    <a:cubicBezTo>
                      <a:pt x="1056" y="48"/>
                      <a:pt x="1096" y="0"/>
                      <a:pt x="1152" y="0"/>
                    </a:cubicBezTo>
                    <a:cubicBezTo>
                      <a:pt x="1208" y="0"/>
                      <a:pt x="1288" y="48"/>
                      <a:pt x="1344" y="48"/>
                    </a:cubicBezTo>
                    <a:cubicBezTo>
                      <a:pt x="1400" y="48"/>
                      <a:pt x="1444" y="24"/>
                      <a:pt x="1488" y="0"/>
                    </a:cubicBezTo>
                  </a:path>
                </a:pathLst>
              </a:custGeom>
              <a:noFill/>
              <a:ln w="25400" cap="flat" cmpd="sng">
                <a:solidFill>
                  <a:srgbClr val="3366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" name="直接连接符 10"/>
              <p:cNvSpPr/>
              <p:nvPr/>
            </p:nvSpPr>
            <p:spPr>
              <a:xfrm flipV="1">
                <a:off x="1091" y="2123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2" name="直接连接符 11"/>
              <p:cNvSpPr/>
              <p:nvPr/>
            </p:nvSpPr>
            <p:spPr>
              <a:xfrm flipV="1">
                <a:off x="1244" y="2123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grpSp>
            <p:nvGrpSpPr>
              <p:cNvPr id="16" name="组合 15"/>
              <p:cNvGrpSpPr/>
              <p:nvPr/>
            </p:nvGrpSpPr>
            <p:grpSpPr>
              <a:xfrm>
                <a:off x="938" y="2360"/>
                <a:ext cx="550" cy="158"/>
                <a:chOff x="2256" y="3312"/>
                <a:chExt cx="576" cy="192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2256" y="3312"/>
                  <a:ext cx="576" cy="192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2448" y="3360"/>
                  <a:ext cx="336" cy="1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101882" tIns="50941" rIns="101882" bIns="50941">
                  <a:spAutoFit/>
                </a:bodyPr>
                <a:p>
                  <a:pPr defTabSz="1019175">
                    <a:spcBef>
                      <a:spcPct val="50000"/>
                    </a:spcBef>
                    <a:buClrTx/>
                  </a:pPr>
                  <a:r>
                    <a:rPr lang="zh-CN" altLang="en-US" sz="1100" dirty="0">
                      <a:solidFill>
                        <a:srgbClr val="0066FF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 真因</a:t>
                  </a:r>
                  <a:endParaRPr lang="zh-CN" altLang="en-US" sz="1100" dirty="0">
                    <a:solidFill>
                      <a:srgbClr val="0066FF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2304" y="3312"/>
                  <a:ext cx="336" cy="12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101882" tIns="50941" rIns="101882" bIns="50941">
                  <a:spAutoFit/>
                </a:bodyPr>
                <a:p>
                  <a:pPr defTabSz="1019175">
                    <a:spcBef>
                      <a:spcPct val="50000"/>
                    </a:spcBef>
                    <a:buClrTx/>
                  </a:pPr>
                  <a:r>
                    <a:rPr lang="en-US" altLang="zh-CN" sz="1000">
                      <a:solidFill>
                        <a:srgbClr val="FF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WHY</a:t>
                  </a:r>
                  <a:endParaRPr lang="en-US" altLang="zh-CN" sz="1000">
                    <a:solidFill>
                      <a:srgbClr val="FF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1" name="直接连接符 20"/>
              <p:cNvSpPr/>
              <p:nvPr/>
            </p:nvSpPr>
            <p:spPr>
              <a:xfrm>
                <a:off x="1091" y="2478"/>
                <a:ext cx="0" cy="316"/>
              </a:xfrm>
              <a:prstGeom prst="line">
                <a:avLst/>
              </a:prstGeom>
              <a:ln w="9525" cap="flat" cmpd="sng">
                <a:solidFill>
                  <a:srgbClr val="FF0000"/>
                </a:solidFill>
                <a:prstDash val="solid"/>
                <a:headEnd type="oval" w="med" len="med"/>
                <a:tailEnd type="triangle" w="med" len="lg"/>
              </a:ln>
            </p:spPr>
          </p:sp>
          <p:sp>
            <p:nvSpPr>
              <p:cNvPr id="22" name="椭圆 21"/>
              <p:cNvSpPr/>
              <p:nvPr/>
            </p:nvSpPr>
            <p:spPr>
              <a:xfrm>
                <a:off x="823" y="2715"/>
                <a:ext cx="688" cy="158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8" y="2755"/>
                <a:ext cx="358" cy="1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zh-CN" altLang="en-US" sz="1100" dirty="0">
                    <a:solidFill>
                      <a:srgbClr val="0066FF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 真因</a:t>
                </a:r>
                <a:endParaRPr lang="zh-CN" altLang="en-US" sz="1100" dirty="0">
                  <a:solidFill>
                    <a:srgbClr val="0066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129" y="2715"/>
                <a:ext cx="311" cy="1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en-US" altLang="zh-CN" sz="1000">
                    <a:solidFill>
                      <a:srgbClr val="FF33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WHY</a:t>
                </a:r>
                <a:endParaRPr lang="en-US" altLang="zh-CN" sz="1000">
                  <a:solidFill>
                    <a:srgbClr val="FF33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直接连接符 24"/>
              <p:cNvSpPr/>
              <p:nvPr/>
            </p:nvSpPr>
            <p:spPr>
              <a:xfrm>
                <a:off x="1244" y="2834"/>
                <a:ext cx="0" cy="315"/>
              </a:xfrm>
              <a:prstGeom prst="line">
                <a:avLst/>
              </a:prstGeom>
              <a:ln w="9525" cap="flat" cmpd="sng">
                <a:solidFill>
                  <a:srgbClr val="FF0000"/>
                </a:solidFill>
                <a:prstDash val="solid"/>
                <a:headEnd type="oval" w="med" len="med"/>
                <a:tailEnd type="triangle" w="med" len="lg"/>
              </a:ln>
            </p:spPr>
          </p:sp>
          <p:sp>
            <p:nvSpPr>
              <p:cNvPr id="26" name="文本框 25"/>
              <p:cNvSpPr txBox="1"/>
              <p:nvPr/>
            </p:nvSpPr>
            <p:spPr>
              <a:xfrm>
                <a:off x="1129" y="3110"/>
                <a:ext cx="311" cy="1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zh-CN" altLang="en-US" sz="1100" dirty="0">
                    <a:solidFill>
                      <a:srgbClr val="0066FF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 真因</a:t>
                </a:r>
                <a:endParaRPr lang="zh-CN" altLang="en-US" sz="1100" dirty="0">
                  <a:solidFill>
                    <a:srgbClr val="0066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746" y="3071"/>
                <a:ext cx="842" cy="157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912" y="3071"/>
                <a:ext cx="293" cy="1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en-US" altLang="zh-CN" sz="1000">
                    <a:solidFill>
                      <a:srgbClr val="FF33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WHY</a:t>
                </a:r>
                <a:endParaRPr lang="en-US" altLang="zh-CN" sz="1000">
                  <a:solidFill>
                    <a:srgbClr val="FF33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直接连接符 31"/>
              <p:cNvSpPr/>
              <p:nvPr/>
            </p:nvSpPr>
            <p:spPr>
              <a:xfrm>
                <a:off x="1052" y="3189"/>
                <a:ext cx="0" cy="316"/>
              </a:xfrm>
              <a:prstGeom prst="line">
                <a:avLst/>
              </a:prstGeom>
              <a:ln w="9525" cap="flat" cmpd="sng">
                <a:solidFill>
                  <a:srgbClr val="FF0000"/>
                </a:solidFill>
                <a:prstDash val="solid"/>
                <a:headEnd type="oval" w="med" len="med"/>
                <a:tailEnd type="triangle" w="med" len="lg"/>
              </a:ln>
            </p:spPr>
          </p:sp>
          <p:sp>
            <p:nvSpPr>
              <p:cNvPr id="33" name="椭圆 32"/>
              <p:cNvSpPr/>
              <p:nvPr/>
            </p:nvSpPr>
            <p:spPr>
              <a:xfrm>
                <a:off x="632" y="3426"/>
                <a:ext cx="1071" cy="158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899" y="3465"/>
                <a:ext cx="349" cy="1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zh-CN" altLang="en-US" sz="1100" dirty="0">
                    <a:solidFill>
                      <a:srgbClr val="0066FF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 真因</a:t>
                </a:r>
                <a:endParaRPr lang="zh-CN" altLang="en-US" sz="1100" dirty="0">
                  <a:solidFill>
                    <a:srgbClr val="0066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167" y="3426"/>
                <a:ext cx="369" cy="1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en-US" altLang="zh-CN" sz="1000">
                    <a:solidFill>
                      <a:srgbClr val="FF33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WHY</a:t>
                </a:r>
                <a:endParaRPr lang="en-US" altLang="zh-CN" sz="1000">
                  <a:solidFill>
                    <a:srgbClr val="FF33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直接连接符 35"/>
              <p:cNvSpPr/>
              <p:nvPr/>
            </p:nvSpPr>
            <p:spPr>
              <a:xfrm flipH="1">
                <a:off x="1296" y="3552"/>
                <a:ext cx="0" cy="336"/>
              </a:xfrm>
              <a:prstGeom prst="line">
                <a:avLst/>
              </a:prstGeom>
              <a:ln w="9525" cap="flat" cmpd="sng">
                <a:solidFill>
                  <a:srgbClr val="FF0000"/>
                </a:solidFill>
                <a:prstDash val="solid"/>
                <a:headEnd type="oval" w="med" len="med"/>
                <a:tailEnd type="triangle" w="med" len="lg"/>
              </a:ln>
            </p:spPr>
          </p:sp>
          <p:sp>
            <p:nvSpPr>
              <p:cNvPr id="37" name="文本框 36"/>
              <p:cNvSpPr txBox="1"/>
              <p:nvPr/>
            </p:nvSpPr>
            <p:spPr>
              <a:xfrm>
                <a:off x="1167" y="3821"/>
                <a:ext cx="321" cy="1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zh-CN" altLang="en-US" sz="1100" dirty="0">
                    <a:solidFill>
                      <a:srgbClr val="0066FF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 真因</a:t>
                </a:r>
                <a:endParaRPr lang="zh-CN" altLang="en-US" sz="1100" dirty="0">
                  <a:solidFill>
                    <a:srgbClr val="0066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479" y="3781"/>
                <a:ext cx="1338" cy="158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" name="直接连接符 38"/>
              <p:cNvSpPr/>
              <p:nvPr/>
            </p:nvSpPr>
            <p:spPr>
              <a:xfrm flipV="1">
                <a:off x="1014" y="2518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0" name="直接连接符 39"/>
              <p:cNvSpPr/>
              <p:nvPr/>
            </p:nvSpPr>
            <p:spPr>
              <a:xfrm flipV="1">
                <a:off x="1167" y="2518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1" name="直接连接符 40"/>
              <p:cNvSpPr/>
              <p:nvPr/>
            </p:nvSpPr>
            <p:spPr>
              <a:xfrm flipV="1">
                <a:off x="1320" y="2518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2" name="直接连接符 41"/>
              <p:cNvSpPr/>
              <p:nvPr/>
            </p:nvSpPr>
            <p:spPr>
              <a:xfrm flipV="1">
                <a:off x="938" y="2873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3" name="直接连接符 42"/>
              <p:cNvSpPr/>
              <p:nvPr/>
            </p:nvSpPr>
            <p:spPr>
              <a:xfrm flipV="1">
                <a:off x="1052" y="2873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4" name="直接连接符 43"/>
              <p:cNvSpPr/>
              <p:nvPr/>
            </p:nvSpPr>
            <p:spPr>
              <a:xfrm flipV="1">
                <a:off x="1167" y="2873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5" name="直接连接符 44"/>
              <p:cNvSpPr/>
              <p:nvPr/>
            </p:nvSpPr>
            <p:spPr>
              <a:xfrm flipV="1">
                <a:off x="1358" y="2873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6" name="直接连接符 45"/>
              <p:cNvSpPr/>
              <p:nvPr/>
            </p:nvSpPr>
            <p:spPr>
              <a:xfrm flipV="1">
                <a:off x="823" y="3228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7" name="直接连接符 46"/>
              <p:cNvSpPr/>
              <p:nvPr/>
            </p:nvSpPr>
            <p:spPr>
              <a:xfrm flipV="1">
                <a:off x="938" y="3228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8" name="直接连接符 47"/>
              <p:cNvSpPr/>
              <p:nvPr/>
            </p:nvSpPr>
            <p:spPr>
              <a:xfrm flipV="1">
                <a:off x="1167" y="3228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49" name="直接连接符 48"/>
              <p:cNvSpPr/>
              <p:nvPr/>
            </p:nvSpPr>
            <p:spPr>
              <a:xfrm flipV="1">
                <a:off x="1282" y="3228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0" name="直接连接符 49"/>
              <p:cNvSpPr/>
              <p:nvPr/>
            </p:nvSpPr>
            <p:spPr>
              <a:xfrm flipV="1">
                <a:off x="1397" y="3228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1" name="直接连接符 50"/>
              <p:cNvSpPr/>
              <p:nvPr/>
            </p:nvSpPr>
            <p:spPr>
              <a:xfrm flipV="1">
                <a:off x="785" y="3584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2" name="直接连接符 51"/>
              <p:cNvSpPr/>
              <p:nvPr/>
            </p:nvSpPr>
            <p:spPr>
              <a:xfrm flipV="1">
                <a:off x="899" y="3584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3" name="直接连接符 52"/>
              <p:cNvSpPr/>
              <p:nvPr/>
            </p:nvSpPr>
            <p:spPr>
              <a:xfrm flipH="1" flipV="1">
                <a:off x="1008" y="3600"/>
                <a:ext cx="6" cy="14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4" name="直接连接符 53"/>
              <p:cNvSpPr/>
              <p:nvPr/>
            </p:nvSpPr>
            <p:spPr>
              <a:xfrm flipV="1">
                <a:off x="1129" y="3584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5" name="直接连接符 54"/>
              <p:cNvSpPr/>
              <p:nvPr/>
            </p:nvSpPr>
            <p:spPr>
              <a:xfrm flipV="1">
                <a:off x="1435" y="3584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6" name="直接连接符 55"/>
              <p:cNvSpPr/>
              <p:nvPr/>
            </p:nvSpPr>
            <p:spPr>
              <a:xfrm flipV="1">
                <a:off x="1550" y="3584"/>
                <a:ext cx="0" cy="15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7" name="椭圆 56"/>
              <p:cNvSpPr/>
              <p:nvPr/>
            </p:nvSpPr>
            <p:spPr>
              <a:xfrm>
                <a:off x="899" y="1886"/>
                <a:ext cx="574" cy="395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746" y="1728"/>
                <a:ext cx="268" cy="16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normAutofit/>
              </a:bodyPr>
              <a:p>
                <a:pPr algn="ctr"/>
                <a:r>
                  <a:rPr lang="zh-CN" altLang="en-US" sz="3600" b="1">
                    <a:gradFill rotWithShape="0">
                      <a:gsLst>
                        <a:gs pos="0">
                          <a:srgbClr val="FF9900">
                            <a:gamma/>
                            <a:tint val="73725"/>
                            <a:invGamma/>
                          </a:srgbClr>
                        </a:gs>
                        <a:gs pos="100000">
                          <a:srgbClr val="FF9900"/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atin typeface="新宋体" panose="02010609030101010101" charset="-122"/>
                    <a:ea typeface="新宋体" panose="02010609030101010101" charset="-122"/>
                  </a:rPr>
                  <a:t>现象</a:t>
                </a:r>
                <a:endParaRPr lang="zh-CN" altLang="en-US" sz="3600" b="1">
                  <a:gradFill rotWithShape="0">
                    <a:gsLst>
                      <a:gs pos="0">
                        <a:srgbClr val="FF9900">
                          <a:gamma/>
                          <a:tint val="73725"/>
                          <a:invGamma/>
                        </a:srgbClr>
                      </a:gs>
                      <a:gs pos="100000">
                        <a:srgbClr val="FF9900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atin typeface="新宋体" panose="02010609030101010101" charset="-122"/>
                  <a:ea typeface="新宋体" panose="02010609030101010101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528" y="2004"/>
                <a:ext cx="333" cy="1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zh-CN" altLang="en-US" sz="1300" dirty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现在</a:t>
                </a:r>
                <a:endParaRPr lang="zh-CN" altLang="en-US" sz="13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402" y="2755"/>
                <a:ext cx="366" cy="1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zh-CN" altLang="en-US" sz="1300" dirty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过去</a:t>
                </a:r>
                <a:endParaRPr lang="zh-CN" altLang="en-US" sz="13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直接连接符 60"/>
              <p:cNvSpPr/>
              <p:nvPr/>
            </p:nvSpPr>
            <p:spPr>
              <a:xfrm>
                <a:off x="1435" y="2676"/>
                <a:ext cx="1033" cy="0"/>
              </a:xfrm>
              <a:prstGeom prst="line">
                <a:avLst/>
              </a:prstGeom>
              <a:ln w="19050" cap="flat" cmpd="sng">
                <a:solidFill>
                  <a:srgbClr val="6600FF"/>
                </a:solidFill>
                <a:prstDash val="sysDot"/>
                <a:headEnd type="none" w="med" len="med"/>
                <a:tailEnd type="none" w="med" len="med"/>
              </a:ln>
            </p:spPr>
          </p:sp>
          <p:sp>
            <p:nvSpPr>
              <p:cNvPr id="62" name="直接连接符 61"/>
              <p:cNvSpPr/>
              <p:nvPr/>
            </p:nvSpPr>
            <p:spPr>
              <a:xfrm>
                <a:off x="1473" y="3347"/>
                <a:ext cx="995" cy="0"/>
              </a:xfrm>
              <a:prstGeom prst="line">
                <a:avLst/>
              </a:prstGeom>
              <a:ln w="19050" cap="flat" cmpd="sng">
                <a:solidFill>
                  <a:srgbClr val="6600FF"/>
                </a:solidFill>
                <a:prstDash val="sysDot"/>
                <a:headEnd type="none" w="med" len="med"/>
                <a:tailEnd type="none" w="med" len="med"/>
              </a:ln>
            </p:spPr>
          </p:sp>
          <p:sp>
            <p:nvSpPr>
              <p:cNvPr id="63" name="直接连接符 62"/>
              <p:cNvSpPr/>
              <p:nvPr/>
            </p:nvSpPr>
            <p:spPr>
              <a:xfrm>
                <a:off x="1167" y="1965"/>
                <a:ext cx="459" cy="0"/>
              </a:xfrm>
              <a:prstGeom prst="line">
                <a:avLst/>
              </a:prstGeom>
              <a:ln w="19050" cap="flat" cmpd="sng">
                <a:solidFill>
                  <a:srgbClr val="99CC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4" name="文本框 63"/>
              <p:cNvSpPr txBox="1"/>
              <p:nvPr/>
            </p:nvSpPr>
            <p:spPr>
              <a:xfrm>
                <a:off x="1588" y="1886"/>
                <a:ext cx="1004" cy="2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察觉（异常点、变化点等）</a:t>
                </a:r>
                <a:endPara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直接连接符 64"/>
              <p:cNvSpPr/>
              <p:nvPr/>
            </p:nvSpPr>
            <p:spPr>
              <a:xfrm>
                <a:off x="1358" y="2162"/>
                <a:ext cx="268" cy="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" name="文本框 65"/>
              <p:cNvSpPr txBox="1"/>
              <p:nvPr/>
            </p:nvSpPr>
            <p:spPr>
              <a:xfrm>
                <a:off x="1588" y="2083"/>
                <a:ext cx="380" cy="13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algn="ctr" defTabSz="1019175">
                  <a:spcBef>
                    <a:spcPct val="50000"/>
                  </a:spcBef>
                  <a:buClrTx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问题</a:t>
                </a:r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直接连接符 66"/>
              <p:cNvSpPr/>
              <p:nvPr/>
            </p:nvSpPr>
            <p:spPr>
              <a:xfrm>
                <a:off x="1872" y="2160"/>
                <a:ext cx="268" cy="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8" name="文本框 67"/>
              <p:cNvSpPr txBox="1"/>
              <p:nvPr/>
            </p:nvSpPr>
            <p:spPr>
              <a:xfrm>
                <a:off x="2102" y="2081"/>
                <a:ext cx="490" cy="2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algn="ctr" defTabSz="1019175">
                  <a:spcBef>
                    <a:spcPct val="50000"/>
                  </a:spcBef>
                  <a:buClrTx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紧急处理</a:t>
                </a:r>
                <a:endParaRPr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1550" y="2360"/>
                <a:ext cx="466" cy="20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algn="ctr" defTabSz="1019175">
                  <a:spcBef>
                    <a:spcPct val="50000"/>
                  </a:spcBef>
                  <a:buClrTx/>
                </a:pPr>
                <a:r>
                  <a:rPr lang="zh-CN" alt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一次因</a:t>
                </a:r>
                <a:endParaRPr lang="zh-CN" altLang="en-US" sz="1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 defTabSz="1019175">
                  <a:spcBef>
                    <a:spcPct val="50000"/>
                  </a:spcBef>
                  <a:buClrTx/>
                </a:pPr>
                <a:r>
                  <a:rPr lang="zh-CN" alt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（近因）</a:t>
                </a:r>
                <a:endParaRPr lang="en-US" altLang="zh-CN" sz="1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直接连接符 69"/>
              <p:cNvSpPr/>
              <p:nvPr/>
            </p:nvSpPr>
            <p:spPr>
              <a:xfrm>
                <a:off x="1358" y="2439"/>
                <a:ext cx="268" cy="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1" name="直接连接符 70"/>
              <p:cNvSpPr/>
              <p:nvPr/>
            </p:nvSpPr>
            <p:spPr>
              <a:xfrm>
                <a:off x="1920" y="2448"/>
                <a:ext cx="267" cy="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2" name="文本框 71"/>
              <p:cNvSpPr txBox="1"/>
              <p:nvPr/>
            </p:nvSpPr>
            <p:spPr>
              <a:xfrm>
                <a:off x="2112" y="2352"/>
                <a:ext cx="497" cy="2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algn="ctr" defTabSz="1019175">
                  <a:spcBef>
                    <a:spcPct val="50000"/>
                  </a:spcBef>
                  <a:buClrTx/>
                </a:pPr>
                <a:r>
                  <a:rPr lang="zh-CN" altLang="en-US" sz="1100" dirty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治标对策</a:t>
                </a:r>
                <a:endParaRPr lang="en-US" altLang="zh-CN" sz="1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 defTabSz="1019175">
                  <a:spcBef>
                    <a:spcPct val="50000"/>
                  </a:spcBef>
                  <a:buClrTx/>
                </a:pPr>
                <a:r>
                  <a:rPr lang="zh-CN" altLang="en-US" sz="1100" dirty="0">
                    <a:solidFill>
                      <a:srgbClr val="00CC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（暂时）</a:t>
                </a:r>
                <a:endParaRPr lang="en-US" altLang="zh-CN" sz="1100">
                  <a:solidFill>
                    <a:srgbClr val="00CC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894" y="2913"/>
                <a:ext cx="554" cy="2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改善行动</a:t>
                </a:r>
                <a:endParaRPr lang="en-US" altLang="zh-CN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直接连接符 73"/>
              <p:cNvSpPr/>
              <p:nvPr/>
            </p:nvSpPr>
            <p:spPr>
              <a:xfrm>
                <a:off x="1741" y="3860"/>
                <a:ext cx="230" cy="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5" name="文本框 74"/>
              <p:cNvSpPr txBox="1"/>
              <p:nvPr/>
            </p:nvSpPr>
            <p:spPr>
              <a:xfrm>
                <a:off x="1894" y="3742"/>
                <a:ext cx="458" cy="2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en-US" altLang="zh-CN" sz="11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 N</a:t>
                </a:r>
                <a:r>
                  <a:rPr lang="zh-CN" altLang="en-US" sz="11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次因</a:t>
                </a:r>
                <a:endParaRPr lang="zh-CN" altLang="en-US" sz="11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defTabSz="1019175">
                  <a:spcBef>
                    <a:spcPct val="50000"/>
                  </a:spcBef>
                  <a:buClrTx/>
                </a:pPr>
                <a:r>
                  <a:rPr lang="zh-CN" altLang="en-US" sz="11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（远因）</a:t>
                </a:r>
                <a:endParaRPr lang="en-US" altLang="zh-CN" sz="11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2352" y="3744"/>
                <a:ext cx="517" cy="27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01882" tIns="50941" rIns="101882" bIns="50941">
                <a:spAutoFit/>
              </a:bodyPr>
              <a:p>
                <a:pPr defTabSz="1019175">
                  <a:spcBef>
                    <a:spcPct val="50000"/>
                  </a:spcBef>
                  <a:buClrTx/>
                </a:pPr>
                <a:r>
                  <a:rPr lang="en-US" altLang="zh-CN" sz="11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 </a:t>
                </a:r>
                <a:r>
                  <a:rPr lang="zh-CN" altLang="en-US" sz="11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治本对策</a:t>
                </a:r>
                <a:endParaRPr lang="en-US" altLang="zh-CN" sz="11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defTabSz="1019175">
                  <a:spcBef>
                    <a:spcPct val="50000"/>
                  </a:spcBef>
                  <a:buClrTx/>
                </a:pPr>
                <a:r>
                  <a:rPr lang="zh-CN" altLang="en-US" sz="11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 </a:t>
                </a:r>
                <a:r>
                  <a:rPr lang="zh-CN" altLang="en-US" sz="1100" dirty="0">
                    <a:solidFill>
                      <a:srgbClr val="00CC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（永久）</a:t>
                </a:r>
                <a:endParaRPr lang="en-US" altLang="zh-CN" sz="1100">
                  <a:solidFill>
                    <a:srgbClr val="00CC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直接连接符 76"/>
              <p:cNvSpPr/>
              <p:nvPr/>
            </p:nvSpPr>
            <p:spPr>
              <a:xfrm>
                <a:off x="2256" y="3840"/>
                <a:ext cx="230" cy="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" y="4066540"/>
            <a:ext cx="4228465" cy="2709545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2112010" y="1212215"/>
            <a:ext cx="48768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729095" y="225425"/>
            <a:ext cx="103695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流程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029200" y="4401185"/>
            <a:ext cx="338455" cy="1769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软件工程的实例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71010" name="标题 171009"/>
          <p:cNvSpPr>
            <a:spLocks noGrp="1"/>
          </p:cNvSpPr>
          <p:nvPr>
            <p:ph type="title"/>
          </p:nvPr>
        </p:nvSpPr>
        <p:spPr>
          <a:xfrm>
            <a:off x="2029666" y="189100"/>
            <a:ext cx="7986993" cy="804022"/>
          </a:xfrm>
          <a:solidFill>
            <a:srgbClr val="CCFFFF"/>
          </a:solidFill>
          <a:ln>
            <a:noFill/>
          </a:ln>
        </p:spPr>
        <p:txBody>
          <a:bodyPr/>
          <a:p>
            <a:pPr algn="ctr"/>
            <a:r>
              <a:rPr lang="zh-CN" altLang="en-US" sz="3175" b="1" dirty="0">
                <a:ea typeface="宋体" panose="02010600030101010101" pitchFamily="2" charset="-122"/>
              </a:rPr>
              <a:t>一个错误使用</a:t>
            </a:r>
            <a:r>
              <a:rPr lang="en-US" altLang="zh-CN" sz="3175" b="1" dirty="0">
                <a:ea typeface="宋体" panose="02010600030101010101" pitchFamily="2" charset="-122"/>
              </a:rPr>
              <a:t>5why</a:t>
            </a:r>
            <a:r>
              <a:rPr lang="zh-CN" altLang="en-US" sz="3175" b="1" dirty="0">
                <a:ea typeface="宋体" panose="02010600030101010101" pitchFamily="2" charset="-122"/>
              </a:rPr>
              <a:t>的案例一：</a:t>
            </a:r>
            <a:br>
              <a:rPr lang="zh-CN" altLang="en-US" sz="3175" b="1" dirty="0">
                <a:ea typeface="宋体" panose="02010600030101010101" pitchFamily="2" charset="-122"/>
              </a:rPr>
            </a:br>
            <a:r>
              <a:rPr lang="zh-CN" altLang="en-US" sz="3175" b="1" dirty="0">
                <a:ea typeface="宋体" panose="02010600030101010101" pitchFamily="2" charset="-122"/>
              </a:rPr>
              <a:t>一个人摔了一跤</a:t>
            </a:r>
            <a:endParaRPr lang="zh-CN" altLang="en-US" sz="3175" b="1" dirty="0">
              <a:ea typeface="宋体" panose="02010600030101010101" pitchFamily="2" charset="-122"/>
            </a:endParaRPr>
          </a:p>
        </p:txBody>
      </p:sp>
      <p:sp>
        <p:nvSpPr>
          <p:cNvPr id="171011" name="文本占位符 171010"/>
          <p:cNvSpPr>
            <a:spLocks noGrp="1"/>
          </p:cNvSpPr>
          <p:nvPr>
            <p:ph type="body" idx="1"/>
          </p:nvPr>
        </p:nvSpPr>
        <p:spPr>
          <a:xfrm>
            <a:off x="2029666" y="1141600"/>
            <a:ext cx="8093449" cy="5527301"/>
          </a:xfrm>
        </p:spPr>
        <p:txBody>
          <a:bodyPr lIns="88245" tIns="43422" rIns="88245" bIns="43422"/>
          <a:p>
            <a:pPr>
              <a:lnSpc>
                <a:spcPct val="78000"/>
              </a:lnSpc>
            </a:pPr>
            <a:r>
              <a:rPr lang="en-US" altLang="zh-CN" b="1" dirty="0">
                <a:ea typeface="宋体" panose="02010600030101010101" pitchFamily="2" charset="-122"/>
              </a:rPr>
              <a:t>5why</a:t>
            </a:r>
            <a:r>
              <a:rPr lang="zh-CN" altLang="en-US" b="1" dirty="0">
                <a:ea typeface="宋体" panose="02010600030101010101" pitchFamily="2" charset="-122"/>
              </a:rPr>
              <a:t>的分析不是随意进行的，必须是朝解决问题的方向进行分析，如果脱离了这个方向，</a:t>
            </a:r>
            <a:r>
              <a:rPr lang="en-US" altLang="zh-CN" b="1" dirty="0">
                <a:ea typeface="宋体" panose="02010600030101010101" pitchFamily="2" charset="-122"/>
              </a:rPr>
              <a:t>5why</a:t>
            </a:r>
            <a:r>
              <a:rPr lang="zh-CN" altLang="en-US" b="1" dirty="0">
                <a:ea typeface="宋体" panose="02010600030101010101" pitchFamily="2" charset="-122"/>
              </a:rPr>
              <a:t>就可能会走上死胡同。</a:t>
            </a:r>
            <a:br>
              <a:rPr lang="zh-CN" altLang="en-US" b="1" dirty="0">
                <a:ea typeface="宋体" panose="02010600030101010101" pitchFamily="2" charset="-122"/>
              </a:rPr>
            </a:br>
            <a:r>
              <a:rPr lang="zh-CN" altLang="en-US" sz="2470" b="1" dirty="0">
                <a:solidFill>
                  <a:srgbClr val="0004EE"/>
                </a:solidFill>
                <a:ea typeface="宋体" panose="02010600030101010101" pitchFamily="2" charset="-122"/>
              </a:rPr>
              <a:t>例如：一个人摔了一跤，分析原因：</a:t>
            </a:r>
            <a:br>
              <a:rPr lang="zh-CN" altLang="en-US" sz="2470" b="1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、为什么摔跤？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zh-CN" altLang="en-US" dirty="0">
                <a:ea typeface="宋体" panose="02010600030101010101" pitchFamily="2" charset="-122"/>
              </a:rPr>
              <a:t>                            </a:t>
            </a:r>
            <a:r>
              <a:rPr lang="en-US" altLang="zh-CN" dirty="0">
                <a:ea typeface="宋体" panose="02010600030101010101" pitchFamily="2" charset="-122"/>
              </a:rPr>
              <a:t>--- </a:t>
            </a:r>
            <a:r>
              <a:rPr lang="zh-CN" altLang="en-US" dirty="0">
                <a:ea typeface="宋体" panose="02010600030101010101" pitchFamily="2" charset="-122"/>
              </a:rPr>
              <a:t>因为地面滑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、为什么地面滑？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zh-CN" altLang="en-US" dirty="0">
                <a:ea typeface="宋体" panose="02010600030101010101" pitchFamily="2" charset="-122"/>
              </a:rPr>
              <a:t>                                 </a:t>
            </a:r>
            <a:r>
              <a:rPr lang="en-US" altLang="zh-CN" dirty="0">
                <a:ea typeface="宋体" panose="02010600030101010101" pitchFamily="2" charset="-122"/>
              </a:rPr>
              <a:t>---</a:t>
            </a:r>
            <a:r>
              <a:rPr lang="zh-CN" altLang="en-US" dirty="0">
                <a:ea typeface="宋体" panose="02010600030101010101" pitchFamily="2" charset="-122"/>
              </a:rPr>
              <a:t>因为地面有水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、为什么有水？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zh-CN" altLang="en-US" dirty="0">
                <a:ea typeface="宋体" panose="02010600030101010101" pitchFamily="2" charset="-122"/>
              </a:rPr>
              <a:t>                                   </a:t>
            </a:r>
            <a:r>
              <a:rPr lang="en-US" altLang="zh-CN" dirty="0">
                <a:ea typeface="宋体" panose="02010600030101010101" pitchFamily="2" charset="-122"/>
              </a:rPr>
              <a:t>--- </a:t>
            </a:r>
            <a:r>
              <a:rPr lang="zh-CN" altLang="en-US" dirty="0">
                <a:ea typeface="宋体" panose="02010600030101010101" pitchFamily="2" charset="-122"/>
              </a:rPr>
              <a:t>因为喝水水洒了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4</a:t>
            </a:r>
            <a:r>
              <a:rPr lang="zh-CN" altLang="en-US" dirty="0">
                <a:ea typeface="宋体" panose="02010600030101010101" pitchFamily="2" charset="-122"/>
              </a:rPr>
              <a:t>、为什么水洒了？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zh-CN" altLang="en-US" dirty="0">
                <a:ea typeface="宋体" panose="02010600030101010101" pitchFamily="2" charset="-122"/>
              </a:rPr>
              <a:t>                                        </a:t>
            </a:r>
            <a:r>
              <a:rPr lang="en-US" altLang="zh-CN" dirty="0">
                <a:ea typeface="宋体" panose="02010600030101010101" pitchFamily="2" charset="-122"/>
              </a:rPr>
              <a:t>-- </a:t>
            </a:r>
            <a:r>
              <a:rPr lang="zh-CN" altLang="en-US" dirty="0">
                <a:ea typeface="宋体" panose="02010600030101010101" pitchFamily="2" charset="-122"/>
              </a:rPr>
              <a:t>因为纸水杯掉地了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、为什么纸水杯掉地了？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zh-CN" altLang="en-US" dirty="0">
                <a:ea typeface="宋体" panose="02010600030101010101" pitchFamily="2" charset="-122"/>
              </a:rPr>
              <a:t>                                            </a:t>
            </a:r>
            <a:r>
              <a:rPr lang="en-US" altLang="zh-CN" b="1" dirty="0">
                <a:solidFill>
                  <a:schemeClr val="tx2"/>
                </a:solidFill>
                <a:ea typeface="宋体" panose="02010600030101010101" pitchFamily="2" charset="-122"/>
              </a:rPr>
              <a:t>--</a:t>
            </a:r>
            <a:r>
              <a:rPr lang="zh-CN" altLang="en-US" b="1" dirty="0">
                <a:solidFill>
                  <a:schemeClr val="tx2"/>
                </a:solidFill>
                <a:ea typeface="宋体" panose="02010600030101010101" pitchFamily="2" charset="-122"/>
              </a:rPr>
              <a:t>因为没有杯托</a:t>
            </a:r>
            <a:b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en-US" dirty="0">
                <a:ea typeface="宋体" panose="02010600030101010101" pitchFamily="2" charset="-122"/>
              </a:rPr>
              <a:t>、为什么没有杯托？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zh-CN" altLang="en-US" dirty="0">
                <a:ea typeface="宋体" panose="02010600030101010101" pitchFamily="2" charset="-122"/>
              </a:rPr>
              <a:t>                                                </a:t>
            </a:r>
            <a:r>
              <a:rPr lang="en-US" altLang="zh-CN" dirty="0">
                <a:ea typeface="宋体" panose="02010600030101010101" pitchFamily="2" charset="-122"/>
              </a:rPr>
              <a:t>--</a:t>
            </a:r>
            <a:r>
              <a:rPr lang="zh-CN" altLang="en-US" dirty="0">
                <a:ea typeface="宋体" panose="02010600030101010101" pitchFamily="2" charset="-122"/>
              </a:rPr>
              <a:t>因为总务小妹休息了没拿出来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7</a:t>
            </a:r>
            <a:r>
              <a:rPr lang="zh-CN" altLang="en-US" dirty="0">
                <a:ea typeface="宋体" panose="02010600030101010101" pitchFamily="2" charset="-122"/>
              </a:rPr>
              <a:t>、为什么总务小妹休息了？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zh-CN" altLang="en-US" dirty="0">
                <a:ea typeface="宋体" panose="02010600030101010101" pitchFamily="2" charset="-122"/>
              </a:rPr>
              <a:t>             </a:t>
            </a:r>
            <a:r>
              <a:rPr lang="en-US" altLang="zh-CN" dirty="0">
                <a:ea typeface="宋体" panose="02010600030101010101" pitchFamily="2" charset="-122"/>
              </a:rPr>
              <a:t>                                      --</a:t>
            </a:r>
            <a:r>
              <a:rPr lang="zh-CN" altLang="en-US" dirty="0">
                <a:ea typeface="宋体" panose="02010600030101010101" pitchFamily="2" charset="-122"/>
              </a:rPr>
              <a:t>因为总务小妹感冒了</a:t>
            </a:r>
            <a:br>
              <a:rPr lang="zh-CN" altLang="en-US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8</a:t>
            </a:r>
            <a:r>
              <a:rPr lang="zh-CN" altLang="en-US" dirty="0">
                <a:ea typeface="宋体" panose="02010600030101010101" pitchFamily="2" charset="-122"/>
              </a:rPr>
              <a:t>、为什么总务小妹感冒了？</a:t>
            </a:r>
            <a:endParaRPr lang="zh-CN" altLang="en-US" dirty="0">
              <a:ea typeface="宋体" panose="02010600030101010101" pitchFamily="2" charset="-122"/>
            </a:endParaRPr>
          </a:p>
          <a:p>
            <a:pPr>
              <a:lnSpc>
                <a:spcPct val="78000"/>
              </a:lnSpc>
            </a:pPr>
            <a:r>
              <a:rPr lang="zh-CN" altLang="en-US" b="1" dirty="0">
                <a:ea typeface="宋体" panose="02010600030101010101" pitchFamily="2" charset="-122"/>
              </a:rPr>
              <a:t>如果按照这样的方法进行分析的话，你会发现离主题越来越远，要想分析出真正原因，几乎是不可能了，到头来只能是无头案。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63" name="直接连接符 92162"/>
          <p:cNvSpPr/>
          <p:nvPr/>
        </p:nvSpPr>
        <p:spPr>
          <a:xfrm>
            <a:off x="3944471" y="6185647"/>
            <a:ext cx="0" cy="336176"/>
          </a:xfrm>
          <a:prstGeom prst="line">
            <a:avLst/>
          </a:prstGeom>
          <a:ln w="12699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2191" name="文本框 92190"/>
          <p:cNvSpPr txBox="1"/>
          <p:nvPr/>
        </p:nvSpPr>
        <p:spPr>
          <a:xfrm>
            <a:off x="1966632" y="1269066"/>
            <a:ext cx="8132669" cy="13970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just" eaLnBrk="0" hangingPunct="0">
              <a:spcBef>
                <a:spcPct val="50000"/>
              </a:spcBef>
            </a:pPr>
            <a:r>
              <a:rPr lang="zh-CN" altLang="en-US" sz="2825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r>
              <a:rPr lang="zh-CN" altLang="en-US" sz="2825" dirty="0">
                <a:solidFill>
                  <a:srgbClr val="0004E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美国华盛顿广场的杰弗逊纪念馆大厦年久失修，表面斑驳陈旧，政府非常担心，派专家调查原因。</a:t>
            </a:r>
            <a:endParaRPr lang="zh-CN" altLang="en-US" sz="2825" dirty="0">
              <a:solidFill>
                <a:srgbClr val="0004EE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92" name="标题 92191"/>
          <p:cNvSpPr>
            <a:spLocks noGrp="1"/>
          </p:cNvSpPr>
          <p:nvPr>
            <p:ph type="title"/>
          </p:nvPr>
        </p:nvSpPr>
        <p:spPr>
          <a:xfrm>
            <a:off x="2029666" y="442632"/>
            <a:ext cx="8195702" cy="698967"/>
          </a:xfrm>
          <a:solidFill>
            <a:srgbClr val="CCFFFF"/>
          </a:solidFill>
          <a:ln>
            <a:noFill/>
          </a:ln>
        </p:spPr>
        <p:txBody>
          <a:bodyPr/>
          <a:p>
            <a:pPr algn="l"/>
            <a:r>
              <a:rPr lang="zh-CN" altLang="en-US" sz="3175" b="1" dirty="0">
                <a:solidFill>
                  <a:schemeClr val="tx1"/>
                </a:solidFill>
                <a:ea typeface="宋体" panose="02010600030101010101" pitchFamily="2" charset="-122"/>
              </a:rPr>
              <a:t>案例2  为什么杰弗逊纪念馆大厦 墙壁受腐蚀</a:t>
            </a:r>
            <a:endParaRPr lang="zh-CN" altLang="en-US" sz="3175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92193" name="图片 92192" descr="Building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7132" y="2730034"/>
            <a:ext cx="7751669" cy="381280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9810" name="直接连接符 119809"/>
          <p:cNvSpPr/>
          <p:nvPr/>
        </p:nvSpPr>
        <p:spPr>
          <a:xfrm>
            <a:off x="3944471" y="6185647"/>
            <a:ext cx="0" cy="336176"/>
          </a:xfrm>
          <a:prstGeom prst="line">
            <a:avLst/>
          </a:prstGeom>
          <a:ln w="12699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9811" name="文本框 119810"/>
          <p:cNvSpPr txBox="1"/>
          <p:nvPr/>
        </p:nvSpPr>
        <p:spPr>
          <a:xfrm>
            <a:off x="2029666" y="1396534"/>
            <a:ext cx="7866529" cy="522668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just" eaLnBrk="0" hangingPunct="0">
              <a:spcBef>
                <a:spcPct val="50000"/>
              </a:spcBef>
            </a:pPr>
            <a:r>
              <a:rPr lang="zh-CN" altLang="en-US" sz="3175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1）为什么大厦表面班驳陈旧？</a:t>
            </a:r>
            <a:endParaRPr lang="zh-CN" altLang="en-US" sz="3175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3175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3175" dirty="0">
                <a:solidFill>
                  <a:srgbClr val="0004E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专家发现，冲洗墙壁所用的清洁剂对建筑物有腐蚀作用，该大厦墙壁每年被冲洗的次数大大多余其他建筑，腐蚀自然更加严重。</a:t>
            </a:r>
            <a:endParaRPr lang="zh-CN" altLang="en-US" sz="3175" dirty="0">
              <a:solidFill>
                <a:srgbClr val="0004EE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3175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2.）为什么经常清洗呢？</a:t>
            </a:r>
            <a:endParaRPr lang="zh-CN" altLang="en-US" sz="3175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3175" dirty="0">
                <a:solidFill>
                  <a:srgbClr val="0004E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因为大厦被大量的燕粪弄得很脏。</a:t>
            </a:r>
            <a:endParaRPr lang="zh-CN" altLang="en-US" sz="3175" dirty="0">
              <a:solidFill>
                <a:srgbClr val="0004EE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3175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3.）为什么会有那么多的燕粪呢？</a:t>
            </a:r>
            <a:endParaRPr lang="zh-CN" altLang="en-US" sz="3175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3175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因为燕子喜欢聚集到这里，</a:t>
            </a:r>
            <a:endParaRPr lang="zh-CN" altLang="en-US" sz="3175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6915" name="标题 166914"/>
          <p:cNvSpPr>
            <a:spLocks noGrp="1"/>
          </p:cNvSpPr>
          <p:nvPr>
            <p:ph type="title"/>
          </p:nvPr>
        </p:nvSpPr>
        <p:spPr>
          <a:xfrm>
            <a:off x="1902199" y="442632"/>
            <a:ext cx="8195703" cy="698967"/>
          </a:xfrm>
          <a:solidFill>
            <a:srgbClr val="CCFFFF"/>
          </a:solidFill>
          <a:ln>
            <a:noFill/>
          </a:ln>
        </p:spPr>
        <p:txBody>
          <a:bodyPr/>
          <a:p>
            <a:pPr algn="l"/>
            <a:r>
              <a:rPr lang="zh-CN" altLang="en-US" sz="3175" b="1" dirty="0">
                <a:solidFill>
                  <a:schemeClr val="tx1"/>
                </a:solidFill>
                <a:ea typeface="宋体" panose="02010600030101010101" pitchFamily="2" charset="-122"/>
              </a:rPr>
              <a:t>案例2  为什么杰弗逊纪念馆大厦 墙壁受腐蚀</a:t>
            </a:r>
            <a:endParaRPr lang="zh-CN" altLang="en-US" sz="3175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166917" name="图片 166916" descr="1080634731_BXaO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9868" y="4191000"/>
            <a:ext cx="2403662" cy="248770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15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811">
                                            <p:txEl>
                                              <p:charRg st="15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9811">
                                            <p:txEl>
                                              <p:charRg st="15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7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9811">
                                            <p:txEl>
                                              <p:charRg st="7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9811">
                                            <p:txEl>
                                              <p:charRg st="7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86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811">
                                            <p:txEl>
                                              <p:charRg st="86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811">
                                            <p:txEl>
                                              <p:charRg st="86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102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9811">
                                            <p:txEl>
                                              <p:charRg st="102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9811">
                                            <p:txEl>
                                              <p:charRg st="102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119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811">
                                            <p:txEl>
                                              <p:charRg st="119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811">
                                            <p:txEl>
                                              <p:charRg st="119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20834" name="直接连接符 120833"/>
          <p:cNvSpPr/>
          <p:nvPr/>
        </p:nvSpPr>
        <p:spPr>
          <a:xfrm>
            <a:off x="3944471" y="6185647"/>
            <a:ext cx="0" cy="336176"/>
          </a:xfrm>
          <a:prstGeom prst="line">
            <a:avLst/>
          </a:prstGeom>
          <a:ln w="12699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0835" name="文本框 120834"/>
          <p:cNvSpPr txBox="1"/>
          <p:nvPr/>
        </p:nvSpPr>
        <p:spPr>
          <a:xfrm>
            <a:off x="2029666" y="1269066"/>
            <a:ext cx="7866529" cy="4836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just" eaLnBrk="0" hangingPunct="0">
              <a:spcBef>
                <a:spcPct val="50000"/>
              </a:spcBef>
            </a:pPr>
            <a:r>
              <a:rPr lang="zh-CN" altLang="en-US" sz="247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4.）为什么燕子以喜欢聚集到这里？</a:t>
            </a:r>
            <a:endParaRPr lang="zh-CN" altLang="en-US" sz="247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2470" dirty="0">
                <a:solidFill>
                  <a:srgbClr val="0004E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是因为建筑物上有它喜欢吃的蜘蛛？</a:t>
            </a:r>
            <a:endParaRPr lang="zh-CN" altLang="en-US" sz="2470" dirty="0">
              <a:solidFill>
                <a:srgbClr val="0004EE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247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5.）为什么会有蜘蛛？</a:t>
            </a:r>
            <a:endParaRPr lang="zh-CN" altLang="en-US" sz="247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2470" dirty="0">
                <a:solidFill>
                  <a:srgbClr val="0004E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蜘蛛爱在这里安巢，是因为墙上有大量它爱吃的飞虫</a:t>
            </a:r>
            <a:endParaRPr lang="zh-CN" altLang="en-US" sz="2470" dirty="0">
              <a:solidFill>
                <a:srgbClr val="0004EE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247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6.）为什么墙上飞虫繁殖得这样快？</a:t>
            </a:r>
            <a:endParaRPr lang="zh-CN" altLang="en-US" sz="247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2470" dirty="0">
                <a:solidFill>
                  <a:srgbClr val="0004E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因为尘埃在从窗外射进来的强光作用下，形成了刺激飞虫生长的温床。</a:t>
            </a:r>
            <a:endParaRPr lang="zh-CN" altLang="en-US" sz="2470" dirty="0">
              <a:solidFill>
                <a:srgbClr val="0004EE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247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解决问题的结论是：拉上窗帘。</a:t>
            </a:r>
            <a:endParaRPr lang="zh-CN" altLang="en-US" sz="247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247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杰弗逊大厦至今完好无损。</a:t>
            </a:r>
            <a:endParaRPr lang="zh-CN" altLang="en-US" sz="247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8" name="矩形 120837"/>
          <p:cNvSpPr/>
          <p:nvPr/>
        </p:nvSpPr>
        <p:spPr>
          <a:xfrm>
            <a:off x="1902199" y="442632"/>
            <a:ext cx="8195703" cy="698967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/>
          <a:lstStyle>
            <a:lvl1pPr marL="0" lvl="0" indent="0" algn="r" defTabSz="98425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sz="2800" u="none" kern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 algn="l"/>
            <a:r>
              <a:rPr lang="zh-CN" altLang="en-US" sz="3175" b="1" dirty="0">
                <a:solidFill>
                  <a:schemeClr val="tx1"/>
                </a:solidFill>
                <a:ea typeface="宋体" panose="02010600030101010101" pitchFamily="2" charset="-122"/>
              </a:rPr>
              <a:t>案例2  为什么杰弗逊纪念馆大厦 墙壁受腐蚀</a:t>
            </a:r>
            <a:endParaRPr lang="zh-CN" altLang="en-US" sz="3175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120839" name="图片 120838" descr="C25334239"/>
          <p:cNvPicPr>
            <a:picLocks noChangeAspect="1"/>
          </p:cNvPicPr>
          <p:nvPr/>
        </p:nvPicPr>
        <p:blipFill>
          <a:blip r:embed="rId1"/>
          <a:srcRect b="4764"/>
          <a:stretch>
            <a:fillRect/>
          </a:stretch>
        </p:blipFill>
        <p:spPr>
          <a:xfrm>
            <a:off x="7303434" y="888066"/>
            <a:ext cx="2795868" cy="213051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0840" name="文本框 120839"/>
          <p:cNvSpPr txBox="1"/>
          <p:nvPr/>
        </p:nvSpPr>
        <p:spPr>
          <a:xfrm>
            <a:off x="8827434" y="2667000"/>
            <a:ext cx="1206034" cy="281305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1235" b="0" dirty="0">
                <a:latin typeface="Arial" panose="020B0604020202020204" pitchFamily="34" charset="0"/>
                <a:ea typeface="宋体" panose="02010600030101010101" pitchFamily="2" charset="-122"/>
              </a:rPr>
              <a:t>杰斐逊纪念堂</a:t>
            </a:r>
            <a:endParaRPr lang="zh-CN" altLang="en-US" sz="1235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5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5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18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835">
                                            <p:txEl>
                                              <p:charRg st="18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835">
                                            <p:txEl>
                                              <p:charRg st="18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35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835">
                                            <p:txEl>
                                              <p:charRg st="35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0835">
                                            <p:txEl>
                                              <p:charRg st="35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4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835">
                                            <p:txEl>
                                              <p:charRg st="4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835">
                                            <p:txEl>
                                              <p:charRg st="4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71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835">
                                            <p:txEl>
                                              <p:charRg st="71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835">
                                            <p:txEl>
                                              <p:charRg st="71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89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0835">
                                            <p:txEl>
                                              <p:charRg st="89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0835">
                                            <p:txEl>
                                              <p:charRg st="89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121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0835">
                                            <p:txEl>
                                              <p:charRg st="121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0835">
                                            <p:txEl>
                                              <p:charRg st="121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136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0835">
                                            <p:txEl>
                                              <p:charRg st="136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0835">
                                            <p:txEl>
                                              <p:charRg st="136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25954" name="直接连接符 125953"/>
          <p:cNvSpPr/>
          <p:nvPr/>
        </p:nvSpPr>
        <p:spPr>
          <a:xfrm>
            <a:off x="3944471" y="6185647"/>
            <a:ext cx="0" cy="336176"/>
          </a:xfrm>
          <a:prstGeom prst="line">
            <a:avLst/>
          </a:prstGeom>
          <a:ln w="12699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5955" name="文本框 125954"/>
          <p:cNvSpPr txBox="1"/>
          <p:nvPr/>
        </p:nvSpPr>
        <p:spPr>
          <a:xfrm>
            <a:off x="2157132" y="1332100"/>
            <a:ext cx="7866529" cy="443484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just" eaLnBrk="0" hangingPunct="0">
              <a:spcBef>
                <a:spcPct val="50000"/>
              </a:spcBef>
            </a:pPr>
            <a:r>
              <a:rPr lang="zh-CN" altLang="en-US" sz="353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试思考：除了拉上窗帘，还有没有其它的解决办法呢：</a:t>
            </a:r>
            <a:endParaRPr lang="zh-CN" altLang="en-US" sz="353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353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1.）使用没有腐蚀性的清洁剂</a:t>
            </a:r>
            <a:endParaRPr lang="zh-CN" altLang="en-US" sz="353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353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2.）捕杀燕子</a:t>
            </a:r>
            <a:endParaRPr lang="zh-CN" altLang="en-US" sz="353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353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3.）杀死蜘蛛</a:t>
            </a:r>
            <a:endParaRPr lang="zh-CN" altLang="en-US" sz="353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zh-CN" altLang="en-US" sz="353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4.）杀死房间内的昆虫</a:t>
            </a:r>
            <a:endParaRPr lang="zh-CN" altLang="en-US" sz="353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58" name="矩形 125957"/>
          <p:cNvSpPr/>
          <p:nvPr/>
        </p:nvSpPr>
        <p:spPr>
          <a:xfrm>
            <a:off x="1966632" y="379600"/>
            <a:ext cx="8195703" cy="698966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/>
          <a:lstStyle>
            <a:lvl1pPr marL="0" lvl="0" indent="0" algn="r" defTabSz="98425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sz="2800" u="none" kern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 algn="l"/>
            <a:r>
              <a:rPr lang="zh-CN" altLang="en-US" sz="3175" b="1" dirty="0">
                <a:solidFill>
                  <a:schemeClr val="tx1"/>
                </a:solidFill>
                <a:ea typeface="宋体" panose="02010600030101010101" pitchFamily="2" charset="-122"/>
              </a:rPr>
              <a:t>案例2  为什么杰弗逊纪念馆大厦 墙壁受腐蚀</a:t>
            </a:r>
            <a:endParaRPr lang="zh-CN" altLang="en-US" sz="3175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125959" name="图片 125958" descr="杰弗逊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0" y="3429000"/>
            <a:ext cx="3361765" cy="323569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5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5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charRg st="25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955">
                                            <p:txEl>
                                              <p:charRg st="25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955">
                                            <p:txEl>
                                              <p:charRg st="25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charRg st="4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5955">
                                            <p:txEl>
                                              <p:charRg st="4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5955">
                                            <p:txEl>
                                              <p:charRg st="4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charRg st="48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5955">
                                            <p:txEl>
                                              <p:charRg st="48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5955">
                                            <p:txEl>
                                              <p:charRg st="48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charRg st="56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5955">
                                            <p:txEl>
                                              <p:charRg st="56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5955">
                                            <p:txEl>
                                              <p:charRg st="56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从代码完成到软件发布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59800" y="4373198"/>
            <a:ext cx="377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165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5763" y="3789608"/>
            <a:ext cx="5955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165"/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不同软件团队对待这一步有很大不同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59717" y="4300838"/>
            <a:ext cx="4701721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他们知道优秀的软件公司会发布有已知缺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lvl="0" defTabSz="6851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陷的软件</a:t>
            </a:r>
            <a:endParaRPr lang="zh-CN" altLang="en-US" sz="14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395" y="936680"/>
            <a:ext cx="9477128" cy="253094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59800" y="5111041"/>
            <a:ext cx="1587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165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B/O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81354" y="5909254"/>
            <a:ext cx="883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165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AB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97771" y="1975220"/>
            <a:ext cx="1025611" cy="11738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649912" y="1975220"/>
            <a:ext cx="1025611" cy="11738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59717" y="5190809"/>
            <a:ext cx="4701721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他们不相信这软件有</a:t>
            </a:r>
            <a:r>
              <a:rPr lang="en-US" altLang="zh-CN" sz="1400" dirty="0">
                <a:solidFill>
                  <a:schemeClr val="bg1"/>
                </a:solidFill>
              </a:rPr>
              <a:t>bug,</a:t>
            </a:r>
            <a:r>
              <a:rPr lang="zh-CN" altLang="en-US" sz="1400" dirty="0">
                <a:solidFill>
                  <a:schemeClr val="bg1"/>
                </a:solidFill>
              </a:rPr>
              <a:t>也不知道有</a:t>
            </a:r>
            <a:r>
              <a:rPr lang="en-US" altLang="zh-CN" sz="1400" dirty="0">
                <a:solidFill>
                  <a:schemeClr val="bg1"/>
                </a:solidFill>
              </a:rPr>
              <a:t>bug</a:t>
            </a:r>
            <a:endParaRPr lang="zh-CN" altLang="en-US" sz="14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59714" y="5954363"/>
            <a:ext cx="4701721" cy="34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他们觉得自己开发的软件有</a:t>
            </a:r>
            <a:r>
              <a:rPr lang="en-US" altLang="zh-CN" sz="1400" dirty="0">
                <a:solidFill>
                  <a:schemeClr val="bg1"/>
                </a:solidFill>
              </a:rPr>
              <a:t>bug,</a:t>
            </a:r>
            <a:r>
              <a:rPr lang="zh-CN" altLang="en-US" sz="1400" dirty="0">
                <a:solidFill>
                  <a:schemeClr val="bg1"/>
                </a:solidFill>
              </a:rPr>
              <a:t>别人的没有</a:t>
            </a:r>
            <a:endParaRPr lang="zh-CN" altLang="en-US" sz="14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72926" y="4137640"/>
            <a:ext cx="4822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165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Team 1   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认为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bug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无关紧要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72926" y="4737140"/>
            <a:ext cx="5538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165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Team 2   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认为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bug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特别重要，务必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0bug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72926" y="5767527"/>
            <a:ext cx="5538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165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Team 3   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对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bug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分级进行变更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超能陆战队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音乐播放器Postmortem结果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7655" y="1506855"/>
            <a:ext cx="6134735" cy="4749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rgbClr val="F23C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设想和目标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 我们的软件要解决什么问题？是否定义得很清楚？是否对典型用户和典型场景有清晰的描述？</a:t>
            </a:r>
            <a:endParaRPr lang="zh-CN" altLang="en-US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Android</a:t>
            </a:r>
            <a:r>
              <a:rPr lang="zh-CN" altLang="en-US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平台的音乐播放器，</a:t>
            </a:r>
            <a:r>
              <a:rPr lang="en-US" altLang="zh-CN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和功能模仿网易云播放器。</a:t>
            </a:r>
            <a:endParaRPr lang="zh-CN" altLang="en-US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 是否有充足的时间来做计划?</a:t>
            </a:r>
            <a:endParaRPr lang="zh-CN" altLang="en-US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有时间，但是不知道如何和怎么利用这一段时间来做计划。</a:t>
            </a:r>
            <a:endParaRPr lang="zh-CN" altLang="en-US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 团队在计划阶段是如何解决同事们对于计划的不同意见的？ </a:t>
            </a:r>
            <a:endParaRPr lang="zh-CN" altLang="en-US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主要通过开会讨论解决，另外阿浩有某种“光环”，大家对他有些崇拜，这样他说的话别人都比较容易接受，不同的意见也没有特别强烈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9085" y="309245"/>
            <a:ext cx="3504565" cy="6362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6550" y="-7620"/>
            <a:ext cx="10487660" cy="413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rgbClr val="F23C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计划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      你原计划的工作是否最后都做完了? 如果有没做完的，为什么?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功能都实现完了。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      有没有发现你做了一些事后看来没必要或没多大价值的事?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比如，某位成员想实现某一功能，这个功能并不必须，但是花费不少时间。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      是否每一项任务都有清楚定义和衡量的交付件?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大部分都没有，因为我们大家都不知道做到多少才叫“好”。大家对细节过早地进行讨论，花了很多时间。不如等到后来再讨论。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       是否项目的整个过程都按照计划进行?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每周计划有，但是在程序员日志里的每天计划，都是在做完项目后写的。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       在计划中有没有留下缓冲区，缓冲区有作用么?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有缓冲区，原来认为没有必要，后来发现还是有用的。主要是各人进度不一，有些模块不断地有一些小问题，花了很长时间才能做好。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       将来的计划会做什么修改？（例如：缓冲区的定义，加班）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应该明确缓冲区的长度。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6550" y="4035425"/>
            <a:ext cx="9199245" cy="2865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rgbClr val="F23C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资源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      我们有足够的资源来完成各项任务么?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很多情况下，花了不少时间来配置环境。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      各项任务所需的时间和其他资源是如何估计的，精度如何?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开始精度很粗略，后来随着项目任务的加重，大家只顾得上干活，没时间考虑精度问题。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      用户测试的时间，人力和软件/硬件资源是否足够?  够，留出一周去测试。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       你有没有感到你做的事情可以让别人来做（更有效率）?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网页的</a:t>
            </a:r>
            <a:r>
              <a:rPr lang="en-US" altLang="zh-CN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设计，最好由美工来做，开发人员最后做实现即可。我们要有专职的设计，不要临时拉人来帮忙。因为临时帮忙的设计师对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整个项目了解不多，事后也找不到他。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3225" y="506095"/>
            <a:ext cx="2657475" cy="24695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225" y="3935730"/>
            <a:ext cx="2657475" cy="23164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40" y="49530"/>
            <a:ext cx="11676380" cy="6349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rgbClr val="F23C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变更管理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      每个相关的员工都及时知道了变更的消息?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大家都坐得近，有消息即时讨论了。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      我们采用了什么办法决定“推迟”和“必须实现”的功能?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与项目关系不大的功能推迟,关系密切的列为必须实现。以工作的重要性决定。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      项目的出口条件 （什么叫做好了）是否得到清晰的定义?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大家都不太懂“出口条件”是什么，认为把功能实现了就可以了。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       对于可能的变更是否能制定应急计划?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没有。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       员工是否能够有效地处理意料之外的工作请求？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还没出现意料之外，出现了会找组内大佬或者其他组的大佬帮忙。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rgbClr val="F23C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设计/实现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      设计工作在什么时候，由谁来完成的？是合适的时间，合适的人么？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大概的模板是企业老师勾勒，细节是一起讨论。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      设计工作有没有碰到模棱两可的情况，团队是如何解决的？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很多，大家都不知道如何解决。就看具体执行的人是如何解决的，有的解决得好，大家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并不知道出过问题；有的经常拿出来讨论，大家都知道问题在哪里，但是没法达到一致。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3.       团队是否运用单元测试（unit test），测试驱动的开发（TDD）、UML, 或者其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他工具来帮助设计和实现？这些工具有效么？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没有。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6385" y="781050"/>
            <a:ext cx="5189855" cy="48863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2550" y="20320"/>
            <a:ext cx="11622405" cy="3399790"/>
          </a:xfrm>
        </p:spPr>
        <p:txBody>
          <a:bodyPr/>
          <a:p>
            <a:pPr algn="l"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       什么功能产生的Bug最多，为什么？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数据交互功能由于牵涉的面太多，Bug也最多。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       代码复审 （Code Review）是如何进行的，是否严格执行了代码规范？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把代码交上去没什么复审。也不知道老师会复审吗。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endParaRPr lang="zh-CN" altLang="en-US" sz="1200"/>
          </a:p>
          <a:p>
            <a:pPr algn="l">
              <a:lnSpc>
                <a:spcPct val="130000"/>
              </a:lnSpc>
              <a:spcBef>
                <a:spcPts val="600"/>
              </a:spcBef>
            </a:pPr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82550" y="1972945"/>
            <a:ext cx="11614150" cy="3815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rgbClr val="F23C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测试/发布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      团队是否有一个测试计划？为什么没有？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测试了具体的功能能实现吗。按照使用流程跑一遍。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      是否进行了正式的验收测试？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有些测试人员最后不敢说验收测试不成功，急于交差。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      团队是否有测试工具来帮助测试？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       团队是如何测量并跟踪软件的效能的？从软件实际运行的结果来看，这些测试工作有用么？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应该有哪些改进？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主要看各个功能是否都实现了。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       在发布的过程中发现了哪些意外问题？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在发布前出现</a:t>
            </a:r>
            <a:r>
              <a:rPr lang="en-US" altLang="zh-CN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bug,</a:t>
            </a: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闪退情况，解决就是按照规定的流程走避开</a:t>
            </a:r>
            <a:r>
              <a:rPr lang="en-US" altLang="zh-CN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bug.</a:t>
            </a:r>
            <a:r>
              <a:rPr lang="zh-CN" altLang="en-US" sz="1200" kern="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不同的手机运行的性能不一致。</a:t>
            </a:r>
            <a:endParaRPr lang="zh-CN" altLang="en-US" sz="1200" kern="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5610" y="537210"/>
            <a:ext cx="5067935" cy="55454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57655" y="250190"/>
            <a:ext cx="4968875" cy="1088390"/>
          </a:xfrm>
        </p:spPr>
        <p:txBody>
          <a:bodyPr/>
          <a:lstStyle/>
          <a:p>
            <a:r>
              <a:rPr dirty="0">
                <a:sym typeface="+mn-ea"/>
              </a:rPr>
              <a:t>怎么开好一Postmortem会议: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27" name="Rectangle 11"/>
          <p:cNvSpPr/>
          <p:nvPr/>
        </p:nvSpPr>
        <p:spPr>
          <a:xfrm>
            <a:off x="6386675" y="1692561"/>
            <a:ext cx="4671230" cy="440626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1</a:t>
            </a:r>
            <a:r>
              <a:rPr sz="1200" dirty="0">
                <a:solidFill>
                  <a:schemeClr val="bg1"/>
                </a:solidFill>
              </a:rPr>
              <a:t>保持会议轻松愉快的氛围, 可以考虑换一个开会的环境, 有饮料, 零食, 音乐的帮助更好</a:t>
            </a: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2</a:t>
            </a:r>
            <a:r>
              <a:rPr sz="1200" dirty="0">
                <a:solidFill>
                  <a:schemeClr val="bg1"/>
                </a:solidFill>
              </a:rPr>
              <a:t>当 [大官] 的最好不要出现, 让大家畅所欲言。 (即使出现, 也要夹着尾巴, 不要为自己以前的行为辩护, 作好听众)</a:t>
            </a: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3</a:t>
            </a:r>
            <a:r>
              <a:rPr sz="1200" dirty="0">
                <a:solidFill>
                  <a:schemeClr val="bg1"/>
                </a:solidFill>
              </a:rPr>
              <a:t>坚持对事不对人的原创, 强调 - 如果再有一次机会, 会如何改进？ 而不是挖历史旧帐.</a:t>
            </a: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4</a:t>
            </a:r>
            <a:r>
              <a:rPr sz="1200" dirty="0">
                <a:solidFill>
                  <a:schemeClr val="bg1"/>
                </a:solidFill>
              </a:rPr>
              <a:t>照顾到模板提及的各个领域, 可以深入团队最感兴趣的部分。</a:t>
            </a: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5</a:t>
            </a:r>
            <a:r>
              <a:rPr sz="1200" dirty="0">
                <a:solidFill>
                  <a:schemeClr val="bg1"/>
                </a:solidFill>
              </a:rPr>
              <a:t>让所有人都有充分发言的机会。</a:t>
            </a: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6</a:t>
            </a:r>
            <a:r>
              <a:rPr sz="1200" dirty="0">
                <a:solidFill>
                  <a:schemeClr val="bg1"/>
                </a:solidFill>
              </a:rPr>
              <a:t>有人记录发言要点, 最后列出所有改进意见</a:t>
            </a:r>
            <a:r>
              <a:rPr lang="zh-CN" sz="1200" dirty="0">
                <a:solidFill>
                  <a:schemeClr val="bg1"/>
                </a:solidFill>
              </a:rPr>
              <a:t>。</a:t>
            </a: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7</a:t>
            </a:r>
            <a:r>
              <a:rPr sz="1200" dirty="0">
                <a:solidFill>
                  <a:schemeClr val="bg1"/>
                </a:solidFill>
              </a:rPr>
              <a:t>最后大家可以投票, 如果我只有三票, 投给哪些改进意见 </a:t>
            </a:r>
            <a:r>
              <a:rPr lang="zh-CN" sz="1200" dirty="0">
                <a:solidFill>
                  <a:schemeClr val="bg1"/>
                </a:solidFill>
              </a:rPr>
              <a:t>。</a:t>
            </a: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sz="12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</a:rPr>
              <a:t>8</a:t>
            </a:r>
            <a:r>
              <a:rPr sz="1200" dirty="0">
                <a:solidFill>
                  <a:schemeClr val="bg1"/>
                </a:solidFill>
              </a:rPr>
              <a:t>大官们保证要采取行动, 执行票数最高的一些改进意见。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1780540"/>
            <a:ext cx="5389245" cy="431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姓名 </a:t>
            </a:r>
            <a:r>
              <a:rPr kumimoji="1" lang="en-US" altLang="zh-CN" dirty="0">
                <a:sym typeface="+mn-ea"/>
              </a:rPr>
              <a:t>|</a:t>
            </a:r>
            <a:r>
              <a:rPr kumimoji="1" lang="zh-CN" altLang="en-US" dirty="0">
                <a:sym typeface="+mn-ea"/>
              </a:rPr>
              <a:t> 张佳航  </a:t>
            </a:r>
            <a:r>
              <a:rPr kumimoji="1" lang="en-US" altLang="zh-CN" dirty="0">
                <a:sym typeface="+mn-ea"/>
              </a:rPr>
              <a:t>2117218035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          胡   悦  </a:t>
            </a:r>
            <a:r>
              <a:rPr kumimoji="1" lang="en-US" altLang="zh-CN" dirty="0">
                <a:sym typeface="+mn-ea"/>
              </a:rPr>
              <a:t>2018218039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          闫明路  </a:t>
            </a:r>
            <a:r>
              <a:rPr kumimoji="1" lang="en-US" altLang="zh-CN" dirty="0">
                <a:sym typeface="+mn-ea"/>
              </a:rPr>
              <a:t>2018216151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13490" y="296183"/>
            <a:ext cx="6679040" cy="332379"/>
          </a:xfrm>
        </p:spPr>
        <p:txBody>
          <a:bodyPr/>
          <a:lstStyle/>
          <a:p>
            <a:r>
              <a:rPr kumimoji="1" lang="zh-CN" altLang="en-US" dirty="0"/>
              <a:t>认为</a:t>
            </a:r>
            <a:r>
              <a:rPr kumimoji="1" lang="en-US" altLang="zh-CN" dirty="0"/>
              <a:t>bug</a:t>
            </a:r>
            <a:r>
              <a:rPr kumimoji="1" lang="zh-CN" altLang="en-US" dirty="0"/>
              <a:t>无关紧要，频繁发布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版本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282514" y="1203778"/>
            <a:ext cx="5820032" cy="473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06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v0.1.0 pre-alpha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版 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07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v0.2.0 </a:t>
            </a:r>
            <a:r>
              <a:rPr lang="el-GR" altLang="zh-CN" dirty="0">
                <a:solidFill>
                  <a:schemeClr val="bg1"/>
                </a:solidFill>
                <a:latin typeface="+mn-ea"/>
              </a:rPr>
              <a:t>α 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08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v0.3.0 </a:t>
            </a:r>
            <a:r>
              <a:rPr lang="el-GR" altLang="zh-CN" dirty="0">
                <a:solidFill>
                  <a:schemeClr val="bg1"/>
                </a:solidFill>
                <a:latin typeface="+mn-ea"/>
              </a:rPr>
              <a:t>α 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08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30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v0.3.5 </a:t>
            </a:r>
            <a:r>
              <a:rPr lang="el-GR" altLang="zh-CN" dirty="0">
                <a:solidFill>
                  <a:schemeClr val="bg1"/>
                </a:solidFill>
                <a:latin typeface="+mn-ea"/>
              </a:rPr>
              <a:t>α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09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v0.4.0 </a:t>
            </a:r>
            <a:r>
              <a:rPr lang="el-GR" altLang="zh-CN" dirty="0">
                <a:solidFill>
                  <a:schemeClr val="bg1"/>
                </a:solidFill>
                <a:latin typeface="+mn-ea"/>
              </a:rPr>
              <a:t>α 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v0.5.0 </a:t>
            </a:r>
            <a:r>
              <a:rPr lang="el-GR" altLang="zh-CN" dirty="0">
                <a:solidFill>
                  <a:schemeClr val="bg1"/>
                </a:solidFill>
                <a:latin typeface="+mn-ea"/>
              </a:rPr>
              <a:t>α 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v0.6.0 </a:t>
            </a:r>
            <a:r>
              <a:rPr lang="el-GR" altLang="zh-CN" dirty="0">
                <a:solidFill>
                  <a:schemeClr val="bg1"/>
                </a:solidFill>
                <a:latin typeface="+mn-ea"/>
              </a:rPr>
              <a:t>α 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28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v0.6.3 </a:t>
            </a:r>
            <a:r>
              <a:rPr lang="el-GR" altLang="zh-CN" dirty="0">
                <a:solidFill>
                  <a:schemeClr val="bg1"/>
                </a:solidFill>
                <a:latin typeface="+mn-ea"/>
              </a:rPr>
              <a:t>α 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12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04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v0.8.8 </a:t>
            </a:r>
            <a:r>
              <a:rPr lang="el-GR" altLang="zh-CN" dirty="0">
                <a:solidFill>
                  <a:schemeClr val="bg1"/>
                </a:solidFill>
                <a:latin typeface="+mn-ea"/>
              </a:rPr>
              <a:t>α 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12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v0.8.9 </a:t>
            </a:r>
            <a:r>
              <a:rPr lang="el-GR" altLang="zh-CN" dirty="0">
                <a:solidFill>
                  <a:schemeClr val="bg1"/>
                </a:solidFill>
                <a:latin typeface="+mn-ea"/>
              </a:rPr>
              <a:t>α 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12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19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v0.9.0 </a:t>
            </a:r>
            <a:r>
              <a:rPr lang="el-GR" altLang="zh-CN" dirty="0">
                <a:solidFill>
                  <a:schemeClr val="bg1"/>
                </a:solidFill>
                <a:latin typeface="+mn-ea"/>
              </a:rPr>
              <a:t>α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lvl="0" defTabSz="685165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12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24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日发布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Smartisan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OS v0.9.1 </a:t>
            </a:r>
            <a:r>
              <a:rPr lang="el-GR" altLang="zh-CN" dirty="0">
                <a:solidFill>
                  <a:schemeClr val="bg1"/>
                </a:solidFill>
                <a:latin typeface="+mn-ea"/>
              </a:rPr>
              <a:t>α 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2" y="1375580"/>
            <a:ext cx="4315667" cy="4315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13490" y="296183"/>
            <a:ext cx="6679040" cy="332379"/>
          </a:xfrm>
        </p:spPr>
        <p:txBody>
          <a:bodyPr/>
          <a:lstStyle/>
          <a:p>
            <a:pPr defTabSz="685165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认为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bug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特别重要，务必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0bug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1" y="1717589"/>
            <a:ext cx="4734009" cy="3039763"/>
          </a:xfrm>
          <a:prstGeom prst="rect">
            <a:avLst/>
          </a:prstGeom>
        </p:spPr>
      </p:pic>
      <p:sp>
        <p:nvSpPr>
          <p:cNvPr id="8" name="文本占位符 1"/>
          <p:cNvSpPr txBox="1"/>
          <p:nvPr/>
        </p:nvSpPr>
        <p:spPr>
          <a:xfrm>
            <a:off x="5055760" y="913649"/>
            <a:ext cx="6679040" cy="46476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165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相比于锤子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Rom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的系统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BUG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不断，另外的一个极端是工业上应用的代码。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685165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685165"/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685165"/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685165"/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685165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工业级的代码就是按照行业公认的标准、经过了严谨的分析、具有详细的文档、通过了严苛的测试的代码。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685165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685165"/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57423" y="309264"/>
            <a:ext cx="6103765" cy="321617"/>
          </a:xfrm>
        </p:spPr>
        <p:txBody>
          <a:bodyPr/>
          <a:lstStyle/>
          <a:p>
            <a:pPr defTabSz="685165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认为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bug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特别重要，务必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0bug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1014412" y="1752600"/>
            <a:ext cx="100965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14412" y="3314697"/>
            <a:ext cx="100965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14412" y="4876794"/>
            <a:ext cx="1009650" cy="1009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11"/>
          <p:cNvSpPr/>
          <p:nvPr/>
        </p:nvSpPr>
        <p:spPr>
          <a:xfrm>
            <a:off x="2221166" y="1979777"/>
            <a:ext cx="4119429" cy="625167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很难处理非常复杂多变的工况，也就是说通用性上有缺陷，所以通常会根据具体需求进行定制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 11"/>
          <p:cNvSpPr/>
          <p:nvPr/>
        </p:nvSpPr>
        <p:spPr>
          <a:xfrm>
            <a:off x="2221165" y="3574381"/>
            <a:ext cx="4119429" cy="34509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很难做到规模很大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 11"/>
          <p:cNvSpPr/>
          <p:nvPr/>
        </p:nvSpPr>
        <p:spPr>
          <a:xfrm>
            <a:off x="2221166" y="4981200"/>
            <a:ext cx="4119429" cy="905244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开发周期长，而且很难通过什么办法来缩短。毕竟你要把代码的</a:t>
            </a:r>
            <a:r>
              <a:rPr lang="en-US" altLang="zh-CN" sz="1400" dirty="0"/>
              <a:t>bug</a:t>
            </a:r>
            <a:r>
              <a:rPr lang="zh-CN" altLang="en-US" sz="1400" dirty="0"/>
              <a:t>数从</a:t>
            </a:r>
            <a:r>
              <a:rPr lang="en-US" altLang="zh-CN" sz="1400" dirty="0"/>
              <a:t>2/10000</a:t>
            </a:r>
            <a:r>
              <a:rPr lang="zh-CN" altLang="en-US" sz="1400" dirty="0"/>
              <a:t>做到</a:t>
            </a:r>
            <a:r>
              <a:rPr lang="en-US" altLang="zh-CN" sz="1400" dirty="0"/>
              <a:t>1/10000</a:t>
            </a:r>
            <a:r>
              <a:rPr lang="zh-CN" altLang="en-US" sz="1400" dirty="0"/>
              <a:t>可能要付出上百倍的时间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937" y="2054499"/>
            <a:ext cx="4734009" cy="3039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13490" y="296183"/>
            <a:ext cx="6679040" cy="332379"/>
          </a:xfrm>
        </p:spPr>
        <p:txBody>
          <a:bodyPr/>
          <a:lstStyle/>
          <a:p>
            <a:pPr defTabSz="685165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认为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bug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特别重要，务必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0bug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1" y="1717589"/>
            <a:ext cx="4734009" cy="3039763"/>
          </a:xfrm>
          <a:prstGeom prst="rect">
            <a:avLst/>
          </a:prstGeom>
        </p:spPr>
      </p:pic>
      <p:sp>
        <p:nvSpPr>
          <p:cNvPr id="8" name="文本占位符 1"/>
          <p:cNvSpPr txBox="1"/>
          <p:nvPr/>
        </p:nvSpPr>
        <p:spPr>
          <a:xfrm>
            <a:off x="5055760" y="913649"/>
            <a:ext cx="6679040" cy="46476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165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下面是汽车发动机控制软件的过程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685165"/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685165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完成内部测试，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包括静态测试，动态测试，模拟在环测试等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685165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685165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集成工程师把所有小变更集成起来，行成一个可编译的整体软件，这个集成了所有小变更的软件一般叫做“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级软件”，也就是没有任何保障的软件。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这一步对应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Alpha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685165"/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13490" y="296183"/>
            <a:ext cx="6679040" cy="332379"/>
          </a:xfrm>
        </p:spPr>
        <p:txBody>
          <a:bodyPr/>
          <a:lstStyle/>
          <a:p>
            <a:pPr defTabSz="685165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认为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bug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特别重要，务必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0bug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1" y="1717589"/>
            <a:ext cx="4734009" cy="3039763"/>
          </a:xfrm>
          <a:prstGeom prst="rect">
            <a:avLst/>
          </a:prstGeom>
        </p:spPr>
      </p:pic>
      <p:sp>
        <p:nvSpPr>
          <p:cNvPr id="8" name="文本占位符 1"/>
          <p:cNvSpPr txBox="1"/>
          <p:nvPr/>
        </p:nvSpPr>
        <p:spPr>
          <a:xfrm>
            <a:off x="5055760" y="913649"/>
            <a:ext cx="6679040" cy="46476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165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下面是汽车发动机控制软件的过程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测试工程师再次登场，在集成工程师的配合下对“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级软件”进行集成测试，包括回归测试（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Regression Test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）、硬件在环测试（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HIL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）、故障注入测试（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Fault Injection Test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）等等等等。如果全部通过，就会被下载到汽车上，进行上车测试（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In Vehicle Test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br>
              <a:rPr lang="zh-CN" altLang="en-US" dirty="0"/>
            </a:br>
            <a:br>
              <a:rPr lang="zh-CN" altLang="en-US" dirty="0"/>
            </a:br>
            <a:endParaRPr lang="en-US" altLang="zh-CN" dirty="0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模板页面">
  <a:themeElements>
    <a:clrScheme name="自定义 10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EC001"/>
      </a:accent1>
      <a:accent2>
        <a:srgbClr val="4371C3"/>
      </a:accent2>
      <a:accent3>
        <a:srgbClr val="6FAD46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lphi Landscape">
  <a:themeElements>
    <a:clrScheme name="">
      <a:dk1>
        <a:srgbClr val="000000"/>
      </a:dk1>
      <a:lt1>
        <a:srgbClr val="FFFFFF"/>
      </a:lt1>
      <a:dk2>
        <a:srgbClr val="FE0606"/>
      </a:dk2>
      <a:lt2>
        <a:srgbClr val="CECECE"/>
      </a:lt2>
      <a:accent1>
        <a:srgbClr val="A2C1FE"/>
      </a:accent1>
      <a:accent2>
        <a:srgbClr val="00FF00"/>
      </a:accent2>
      <a:accent3>
        <a:srgbClr val="FFFFFF"/>
      </a:accent3>
      <a:accent4>
        <a:srgbClr val="000000"/>
      </a:accent4>
      <a:accent5>
        <a:srgbClr val="CEDCFF"/>
      </a:accent5>
      <a:accent6>
        <a:srgbClr val="00E500"/>
      </a:accent6>
      <a:hlink>
        <a:srgbClr val="FAFD00"/>
      </a:hlink>
      <a:folHlink>
        <a:srgbClr val="DADADA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33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1E1E1"/>
        </a:accent5>
        <a:accent6>
          <a:srgbClr val="787878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1E1E1"/>
        </a:accent5>
        <a:accent6>
          <a:srgbClr val="005BE5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6778</Words>
  <Application>WPS 演示</Application>
  <PresentationFormat>宽屏</PresentationFormat>
  <Paragraphs>615</Paragraphs>
  <Slides>45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45</vt:i4>
      </vt:variant>
    </vt:vector>
  </HeadingPairs>
  <TitlesOfParts>
    <vt:vector size="65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Times New Roman</vt:lpstr>
      <vt:lpstr>黑体</vt:lpstr>
      <vt:lpstr>Monotype Sorts</vt:lpstr>
      <vt:lpstr>MS PGothic</vt:lpstr>
      <vt:lpstr>Calibri</vt:lpstr>
      <vt:lpstr>Arial Unicode MS</vt:lpstr>
      <vt:lpstr>等线</vt:lpstr>
      <vt:lpstr>Georgia</vt:lpstr>
      <vt:lpstr>新宋体</vt:lpstr>
      <vt:lpstr>Wingdings</vt:lpstr>
      <vt:lpstr>模板页面</vt:lpstr>
      <vt:lpstr>OfficePLUS</vt:lpstr>
      <vt:lpstr>Delphi Landscape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一个错误使用5why的案例一： 一个人摔了一跤</vt:lpstr>
      <vt:lpstr>案例2  为什么杰弗逊纪念馆大厦 墙壁受腐蚀</vt:lpstr>
      <vt:lpstr>案例2  为什么杰弗逊纪念馆大厦 墙壁受腐蚀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白夜</cp:lastModifiedBy>
  <cp:revision>107</cp:revision>
  <dcterms:created xsi:type="dcterms:W3CDTF">2015-08-18T02:51:00Z</dcterms:created>
  <dcterms:modified xsi:type="dcterms:W3CDTF">2018-10-21T08:53:16Z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2017-12-21T08:39:04.8781626Z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2052-10.1.0.7566</vt:lpwstr>
  </property>
</Properties>
</file>